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405" r:id="rId2"/>
    <p:sldId id="517" r:id="rId3"/>
    <p:sldId id="452" r:id="rId4"/>
    <p:sldId id="453" r:id="rId5"/>
    <p:sldId id="454" r:id="rId6"/>
    <p:sldId id="529" r:id="rId7"/>
    <p:sldId id="729" r:id="rId8"/>
    <p:sldId id="457" r:id="rId9"/>
    <p:sldId id="513" r:id="rId10"/>
    <p:sldId id="514" r:id="rId11"/>
    <p:sldId id="459" r:id="rId12"/>
    <p:sldId id="528" r:id="rId13"/>
    <p:sldId id="460" r:id="rId14"/>
    <p:sldId id="461" r:id="rId15"/>
    <p:sldId id="462" r:id="rId16"/>
    <p:sldId id="463" r:id="rId17"/>
    <p:sldId id="464" r:id="rId18"/>
    <p:sldId id="475" r:id="rId19"/>
    <p:sldId id="530" r:id="rId20"/>
    <p:sldId id="465" r:id="rId21"/>
    <p:sldId id="466" r:id="rId22"/>
    <p:sldId id="535" r:id="rId23"/>
    <p:sldId id="467" r:id="rId24"/>
    <p:sldId id="534" r:id="rId25"/>
    <p:sldId id="468" r:id="rId26"/>
    <p:sldId id="469" r:id="rId27"/>
    <p:sldId id="472" r:id="rId28"/>
    <p:sldId id="533" r:id="rId29"/>
    <p:sldId id="473" r:id="rId30"/>
    <p:sldId id="474" r:id="rId31"/>
  </p:sldIdLst>
  <p:sldSz cx="9144000" cy="6858000" type="screen4x3"/>
  <p:notesSz cx="6800850" cy="99314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800"/>
    <a:srgbClr val="00FFFF"/>
    <a:srgbClr val="33CCFF"/>
    <a:srgbClr val="FF0000"/>
    <a:srgbClr val="FFFF00"/>
    <a:srgbClr val="FF9900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5" autoAdjust="0"/>
    <p:restoredTop sz="94190" autoAdjust="0"/>
  </p:normalViewPr>
  <p:slideViewPr>
    <p:cSldViewPr>
      <p:cViewPr>
        <p:scale>
          <a:sx n="40" d="100"/>
          <a:sy n="40" d="100"/>
        </p:scale>
        <p:origin x="-2238" y="-834"/>
      </p:cViewPr>
      <p:guideLst>
        <p:guide orient="horz" pos="1253"/>
        <p:guide pos="33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80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80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fld id="{786C3321-B064-448C-9A22-E4B31B9BC56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0612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37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1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4195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81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81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fld id="{28512A33-E141-44B3-9B75-1577CFF594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4489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028E9F-9DF1-4646-89AC-BB2A85A3C4C4}" type="slidenum">
              <a:rPr lang="pt-BR" altLang="pt-BR" sz="1200" b="0" i="0" smtClean="0"/>
              <a:pPr eaLnBrk="1" hangingPunct="1"/>
              <a:t>1</a:t>
            </a:fld>
            <a:endParaRPr lang="pt-BR" altLang="pt-BR" sz="1200" b="0" i="0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106724-AC8E-49A8-88EA-CEDDF72C95DC}" type="slidenum">
              <a:rPr lang="pt-BR" altLang="pt-BR" sz="1200" b="0" i="0" smtClean="0"/>
              <a:pPr eaLnBrk="1" hangingPunct="1"/>
              <a:t>2</a:t>
            </a:fld>
            <a:endParaRPr lang="pt-BR" altLang="pt-BR" sz="1200" b="0" i="0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</p:grpSp>
      </p:grpSp>
      <p:sp>
        <p:nvSpPr>
          <p:cNvPr id="44074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44075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2E6C0-7649-46B1-83E2-FF41B6EFC4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5788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528E4-AB73-4CAD-9255-6CF8609A7E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648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17FAA-3CE9-48BA-AA14-146271C0A3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1282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81D84-E67E-42EF-9625-775FBA4D43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9804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876D3-EB19-4141-A940-FA258CC3744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6458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77992-FE6A-488E-A409-09B8C518B6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7678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90FE3-C464-4F99-8CF5-ADB141641A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3746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A1AD9-8E6B-43F3-BA51-05EA8CF2C04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673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B7B57-278D-4B9D-BD34-9733CC154C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378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C9DE9-8E52-4D54-96EB-960599A8BA6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2566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2AC93-90B6-4DF1-B820-27281961F9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66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A6907-9753-4AA3-8A30-583C48AD77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8704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79ADF-EA9C-4464-904E-2A22CD6B458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6426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4516A-BBCD-43C4-9403-D6797D62B3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375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61C8F-FF87-4566-8BE0-F2EB7D946AA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235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43011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12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13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14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15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16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17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18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19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20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21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22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23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24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25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26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27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28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29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30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31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32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33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34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35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36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37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38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39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40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41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42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43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44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45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3046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grpSp>
          <p:nvGrpSpPr>
            <p:cNvPr id="618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3048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43049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</p:grpSp>
      </p:grpSp>
      <p:sp>
        <p:nvSpPr>
          <p:cNvPr id="43050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4305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3052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3053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 i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3054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5D30D59E-8F22-4C65-879B-68447B0A05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6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7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8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9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9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9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9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9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5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9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9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836613"/>
            <a:ext cx="8686800" cy="2952750"/>
          </a:xfrm>
        </p:spPr>
        <p:txBody>
          <a:bodyPr/>
          <a:lstStyle/>
          <a:p>
            <a:pPr eaLnBrk="1" hangingPunct="1">
              <a:defRPr/>
            </a:pPr>
            <a:r>
              <a:rPr lang="pt-BR" sz="9600" smtClean="0">
                <a:solidFill>
                  <a:srgbClr val="FF3300"/>
                </a:solidFill>
              </a:rPr>
              <a:t> FÍSICA</a:t>
            </a:r>
            <a:br>
              <a:rPr lang="pt-BR" sz="9600" smtClean="0">
                <a:solidFill>
                  <a:srgbClr val="FF3300"/>
                </a:solidFill>
              </a:rPr>
            </a:br>
            <a:r>
              <a:rPr lang="pt-BR" sz="8000" smtClean="0">
                <a:solidFill>
                  <a:srgbClr val="FF3300"/>
                </a:solidFill>
              </a:rPr>
              <a:t> </a:t>
            </a:r>
            <a:r>
              <a:rPr lang="pt-BR" sz="3600" smtClean="0">
                <a:solidFill>
                  <a:srgbClr val="FF3300"/>
                </a:solidFill>
              </a:rPr>
              <a:t>TERCEIRO</a:t>
            </a:r>
            <a:r>
              <a:rPr lang="pt-BR" sz="4000" smtClean="0">
                <a:solidFill>
                  <a:srgbClr val="FF3300"/>
                </a:solidFill>
              </a:rPr>
              <a:t> ANO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263" y="4581525"/>
            <a:ext cx="8027987" cy="936625"/>
          </a:xfrm>
        </p:spPr>
        <p:txBody>
          <a:bodyPr/>
          <a:lstStyle/>
          <a:p>
            <a:pPr eaLnBrk="1" hangingPunct="1">
              <a:defRPr/>
            </a:pPr>
            <a:r>
              <a:rPr lang="pt-BR" sz="5400" dirty="0" smtClean="0">
                <a:solidFill>
                  <a:srgbClr val="FFFF00"/>
                </a:solidFill>
              </a:rPr>
              <a:t>TIO ROSY </a:t>
            </a:r>
            <a:endParaRPr lang="pt-BR" sz="54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5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0" grpId="0"/>
      <p:bldP spid="252931" grpId="0" build="p"/>
      <p:bldP spid="252931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1260475" y="279400"/>
            <a:ext cx="7343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4000">
                <a:solidFill>
                  <a:srgbClr val="F12525"/>
                </a:solidFill>
              </a:rPr>
              <a:t>Contato de corpos idênticos</a:t>
            </a:r>
          </a:p>
        </p:txBody>
      </p:sp>
      <p:sp>
        <p:nvSpPr>
          <p:cNvPr id="531459" name="Text Box 3"/>
          <p:cNvSpPr txBox="1">
            <a:spLocks noChangeArrowheads="1"/>
          </p:cNvSpPr>
          <p:nvPr/>
        </p:nvSpPr>
        <p:spPr bwMode="auto">
          <a:xfrm>
            <a:off x="71438" y="3344863"/>
            <a:ext cx="8964612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Clr>
                <a:srgbClr val="F12525"/>
              </a:buClr>
              <a:buFont typeface="Arial" charset="0"/>
              <a:buNone/>
            </a:pPr>
            <a:r>
              <a:rPr lang="pt-BR" altLang="pt-BR" sz="3600">
                <a:solidFill>
                  <a:srgbClr val="E9FA0E"/>
                </a:solidFill>
              </a:rPr>
              <a:t>Após o contato de corpos idênticos, eles ficam com cargas de mesmo módulo e mesmo sinal.</a:t>
            </a:r>
          </a:p>
        </p:txBody>
      </p:sp>
      <p:grpSp>
        <p:nvGrpSpPr>
          <p:cNvPr id="1029" name="Group 4"/>
          <p:cNvGrpSpPr>
            <a:grpSpLocks/>
          </p:cNvGrpSpPr>
          <p:nvPr/>
        </p:nvGrpSpPr>
        <p:grpSpPr bwMode="auto">
          <a:xfrm>
            <a:off x="538163" y="1341438"/>
            <a:ext cx="8137525" cy="1655762"/>
            <a:chOff x="294" y="799"/>
            <a:chExt cx="5126" cy="1043"/>
          </a:xfrm>
        </p:grpSpPr>
        <p:sp>
          <p:nvSpPr>
            <p:cNvPr id="531461" name="Oval 5"/>
            <p:cNvSpPr>
              <a:spLocks noChangeArrowheads="1"/>
            </p:cNvSpPr>
            <p:nvPr/>
          </p:nvSpPr>
          <p:spPr bwMode="auto">
            <a:xfrm>
              <a:off x="294" y="799"/>
              <a:ext cx="681" cy="681"/>
            </a:xfrm>
            <a:prstGeom prst="ellipse">
              <a:avLst/>
            </a:prstGeom>
            <a:solidFill>
              <a:schemeClr val="tx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31462" name="Oval 6"/>
            <p:cNvSpPr>
              <a:spLocks noChangeArrowheads="1"/>
            </p:cNvSpPr>
            <p:nvPr/>
          </p:nvSpPr>
          <p:spPr bwMode="auto">
            <a:xfrm>
              <a:off x="1156" y="799"/>
              <a:ext cx="681" cy="680"/>
            </a:xfrm>
            <a:prstGeom prst="ellipse">
              <a:avLst/>
            </a:prstGeom>
            <a:solidFill>
              <a:schemeClr val="tx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31463" name="Oval 7"/>
            <p:cNvSpPr>
              <a:spLocks noChangeArrowheads="1"/>
            </p:cNvSpPr>
            <p:nvPr/>
          </p:nvSpPr>
          <p:spPr bwMode="auto">
            <a:xfrm>
              <a:off x="3652" y="845"/>
              <a:ext cx="680" cy="681"/>
            </a:xfrm>
            <a:prstGeom prst="ellipse">
              <a:avLst/>
            </a:prstGeom>
            <a:solidFill>
              <a:schemeClr val="tx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31464" name="Oval 8"/>
            <p:cNvSpPr>
              <a:spLocks noChangeArrowheads="1"/>
            </p:cNvSpPr>
            <p:nvPr/>
          </p:nvSpPr>
          <p:spPr bwMode="auto">
            <a:xfrm>
              <a:off x="4740" y="845"/>
              <a:ext cx="679" cy="680"/>
            </a:xfrm>
            <a:prstGeom prst="ellipse">
              <a:avLst/>
            </a:prstGeom>
            <a:solidFill>
              <a:schemeClr val="tx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31465" name="Freeform 9"/>
            <p:cNvSpPr>
              <a:spLocks/>
            </p:cNvSpPr>
            <p:nvPr/>
          </p:nvSpPr>
          <p:spPr bwMode="auto">
            <a:xfrm>
              <a:off x="4332" y="1011"/>
              <a:ext cx="499" cy="211"/>
            </a:xfrm>
            <a:custGeom>
              <a:avLst/>
              <a:gdLst/>
              <a:ahLst/>
              <a:cxnLst>
                <a:cxn ang="0">
                  <a:pos x="0" y="106"/>
                </a:cxn>
                <a:cxn ang="0">
                  <a:pos x="182" y="15"/>
                </a:cxn>
                <a:cxn ang="0">
                  <a:pos x="272" y="196"/>
                </a:cxn>
                <a:cxn ang="0">
                  <a:pos x="499" y="106"/>
                </a:cxn>
              </a:cxnLst>
              <a:rect l="0" t="0" r="r" b="b"/>
              <a:pathLst>
                <a:path w="499" h="211">
                  <a:moveTo>
                    <a:pt x="0" y="106"/>
                  </a:moveTo>
                  <a:cubicBezTo>
                    <a:pt x="68" y="53"/>
                    <a:pt x="137" y="0"/>
                    <a:pt x="182" y="15"/>
                  </a:cubicBezTo>
                  <a:cubicBezTo>
                    <a:pt x="227" y="30"/>
                    <a:pt x="219" y="181"/>
                    <a:pt x="272" y="196"/>
                  </a:cubicBezTo>
                  <a:cubicBezTo>
                    <a:pt x="325" y="211"/>
                    <a:pt x="461" y="121"/>
                    <a:pt x="499" y="10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31466" name="Text Box 10"/>
            <p:cNvSpPr txBox="1">
              <a:spLocks noChangeArrowheads="1"/>
            </p:cNvSpPr>
            <p:nvPr/>
          </p:nvSpPr>
          <p:spPr bwMode="auto">
            <a:xfrm>
              <a:off x="476" y="981"/>
              <a:ext cx="272" cy="327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12525"/>
                </a:buClr>
                <a:buFont typeface="Arial" pitchFamily="34" charset="0"/>
                <a:buNone/>
                <a:defRPr/>
              </a:pPr>
              <a:r>
                <a:rPr lang="pt-BR" sz="2800">
                  <a:solidFill>
                    <a:srgbClr val="0708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itchFamily="34" charset="0"/>
                </a:rPr>
                <a:t>A</a:t>
              </a:r>
            </a:p>
          </p:txBody>
        </p:sp>
        <p:sp>
          <p:nvSpPr>
            <p:cNvPr id="531467" name="Text Box 11"/>
            <p:cNvSpPr txBox="1">
              <a:spLocks noChangeArrowheads="1"/>
            </p:cNvSpPr>
            <p:nvPr/>
          </p:nvSpPr>
          <p:spPr bwMode="auto">
            <a:xfrm>
              <a:off x="4922" y="1026"/>
              <a:ext cx="272" cy="327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12525"/>
                </a:buClr>
                <a:buFont typeface="Arial" pitchFamily="34" charset="0"/>
                <a:buNone/>
                <a:defRPr/>
              </a:pPr>
              <a:r>
                <a:rPr lang="pt-BR" sz="2800">
                  <a:solidFill>
                    <a:srgbClr val="0708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itchFamily="34" charset="0"/>
                </a:rPr>
                <a:t>B</a:t>
              </a:r>
            </a:p>
          </p:txBody>
        </p:sp>
        <p:sp>
          <p:nvSpPr>
            <p:cNvPr id="531468" name="Text Box 12"/>
            <p:cNvSpPr txBox="1">
              <a:spLocks noChangeArrowheads="1"/>
            </p:cNvSpPr>
            <p:nvPr/>
          </p:nvSpPr>
          <p:spPr bwMode="auto">
            <a:xfrm>
              <a:off x="1338" y="971"/>
              <a:ext cx="272" cy="327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12525"/>
                </a:buClr>
                <a:buFont typeface="Arial" pitchFamily="34" charset="0"/>
                <a:buNone/>
                <a:defRPr/>
              </a:pPr>
              <a:r>
                <a:rPr lang="pt-BR" sz="2800">
                  <a:solidFill>
                    <a:srgbClr val="0708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itchFamily="34" charset="0"/>
                </a:rPr>
                <a:t>B</a:t>
              </a:r>
            </a:p>
          </p:txBody>
        </p:sp>
        <p:sp>
          <p:nvSpPr>
            <p:cNvPr id="531469" name="Text Box 13"/>
            <p:cNvSpPr txBox="1">
              <a:spLocks noChangeArrowheads="1"/>
            </p:cNvSpPr>
            <p:nvPr/>
          </p:nvSpPr>
          <p:spPr bwMode="auto">
            <a:xfrm>
              <a:off x="3833" y="1026"/>
              <a:ext cx="272" cy="327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12525"/>
                </a:buClr>
                <a:buFont typeface="Arial" pitchFamily="34" charset="0"/>
                <a:buNone/>
                <a:defRPr/>
              </a:pPr>
              <a:r>
                <a:rPr lang="pt-BR" sz="2800">
                  <a:solidFill>
                    <a:srgbClr val="0708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itchFamily="34" charset="0"/>
                </a:rPr>
                <a:t>A</a:t>
              </a:r>
            </a:p>
          </p:txBody>
        </p:sp>
        <p:sp>
          <p:nvSpPr>
            <p:cNvPr id="531470" name="Text Box 14"/>
            <p:cNvSpPr txBox="1">
              <a:spLocks noChangeArrowheads="1"/>
            </p:cNvSpPr>
            <p:nvPr/>
          </p:nvSpPr>
          <p:spPr bwMode="auto">
            <a:xfrm>
              <a:off x="430" y="1389"/>
              <a:ext cx="544" cy="365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12525"/>
                </a:buClr>
                <a:buFont typeface="Arial" pitchFamily="34" charset="0"/>
                <a:buNone/>
                <a:defRPr/>
              </a:pPr>
              <a:r>
                <a:rPr lang="pt-BR" sz="3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q</a:t>
              </a:r>
              <a:r>
                <a:rPr lang="pt-BR" sz="14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A</a:t>
              </a:r>
            </a:p>
          </p:txBody>
        </p:sp>
        <p:sp>
          <p:nvSpPr>
            <p:cNvPr id="531471" name="Text Box 15"/>
            <p:cNvSpPr txBox="1">
              <a:spLocks noChangeArrowheads="1"/>
            </p:cNvSpPr>
            <p:nvPr/>
          </p:nvSpPr>
          <p:spPr bwMode="auto">
            <a:xfrm>
              <a:off x="1338" y="1387"/>
              <a:ext cx="544" cy="365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12525"/>
                </a:buClr>
                <a:buFont typeface="Arial" pitchFamily="34" charset="0"/>
                <a:buNone/>
                <a:defRPr/>
              </a:pPr>
              <a:r>
                <a:rPr lang="pt-BR" sz="3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q</a:t>
              </a:r>
              <a:r>
                <a:rPr lang="pt-BR" sz="14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B</a:t>
              </a:r>
            </a:p>
          </p:txBody>
        </p:sp>
        <p:sp>
          <p:nvSpPr>
            <p:cNvPr id="531472" name="Text Box 16"/>
            <p:cNvSpPr txBox="1">
              <a:spLocks noChangeArrowheads="1"/>
            </p:cNvSpPr>
            <p:nvPr/>
          </p:nvSpPr>
          <p:spPr bwMode="auto">
            <a:xfrm>
              <a:off x="3788" y="1477"/>
              <a:ext cx="544" cy="365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12525"/>
                </a:buClr>
                <a:buFont typeface="Arial" pitchFamily="34" charset="0"/>
                <a:buNone/>
                <a:defRPr/>
              </a:pPr>
              <a:r>
                <a:rPr lang="pt-BR" sz="3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q</a:t>
              </a:r>
              <a:r>
                <a:rPr lang="pt-BR" sz="14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A</a:t>
              </a:r>
              <a:r>
                <a:rPr lang="pt-BR" sz="3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´</a:t>
              </a:r>
            </a:p>
          </p:txBody>
        </p:sp>
        <p:sp>
          <p:nvSpPr>
            <p:cNvPr id="531473" name="Text Box 17"/>
            <p:cNvSpPr txBox="1">
              <a:spLocks noChangeArrowheads="1"/>
            </p:cNvSpPr>
            <p:nvPr/>
          </p:nvSpPr>
          <p:spPr bwMode="auto">
            <a:xfrm>
              <a:off x="4876" y="1477"/>
              <a:ext cx="544" cy="365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12525"/>
                </a:buClr>
                <a:buFont typeface="Arial" pitchFamily="34" charset="0"/>
                <a:buNone/>
                <a:defRPr/>
              </a:pPr>
              <a:r>
                <a:rPr lang="pt-BR" sz="3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q</a:t>
              </a:r>
              <a:r>
                <a:rPr lang="pt-BR" sz="14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B</a:t>
              </a:r>
              <a:r>
                <a:rPr lang="pt-BR" sz="3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´</a:t>
              </a:r>
            </a:p>
          </p:txBody>
        </p:sp>
        <p:sp>
          <p:nvSpPr>
            <p:cNvPr id="531474" name="Line 18"/>
            <p:cNvSpPr>
              <a:spLocks noChangeShapeType="1"/>
            </p:cNvSpPr>
            <p:nvPr/>
          </p:nvSpPr>
          <p:spPr bwMode="auto">
            <a:xfrm>
              <a:off x="1972" y="1253"/>
              <a:ext cx="145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045" name="Text Box 19"/>
            <p:cNvSpPr txBox="1">
              <a:spLocks noChangeArrowheads="1"/>
            </p:cNvSpPr>
            <p:nvPr/>
          </p:nvSpPr>
          <p:spPr bwMode="auto">
            <a:xfrm>
              <a:off x="1972" y="1010"/>
              <a:ext cx="16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pt-BR">
                  <a:solidFill>
                    <a:srgbClr val="FF9900"/>
                  </a:solidFill>
                </a:rPr>
                <a:t>Após o contato</a:t>
              </a:r>
            </a:p>
          </p:txBody>
        </p:sp>
      </p:grpSp>
      <p:sp>
        <p:nvSpPr>
          <p:cNvPr id="531476" name="Rectangle 20"/>
          <p:cNvSpPr>
            <a:spLocks noChangeArrowheads="1"/>
          </p:cNvSpPr>
          <p:nvPr/>
        </p:nvSpPr>
        <p:spPr bwMode="auto">
          <a:xfrm>
            <a:off x="0" y="3152775"/>
            <a:ext cx="9144000" cy="0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graphicFrame>
        <p:nvGraphicFramePr>
          <p:cNvPr id="531477" name="Object 21"/>
          <p:cNvGraphicFramePr>
            <a:graphicFrameLocks noChangeAspect="1"/>
          </p:cNvGraphicFramePr>
          <p:nvPr/>
        </p:nvGraphicFramePr>
        <p:xfrm>
          <a:off x="2987675" y="5259388"/>
          <a:ext cx="2663825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ção" r:id="rId3" imgW="799753" imgH="431613" progId="Equation.3">
                  <p:embed/>
                </p:oleObj>
              </mc:Choice>
              <mc:Fallback>
                <p:oleObj name="Equação" r:id="rId3" imgW="799753" imgH="431613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5259388"/>
                        <a:ext cx="2663825" cy="1122362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1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1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1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82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3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124075" y="260350"/>
            <a:ext cx="5616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3200">
                <a:solidFill>
                  <a:srgbClr val="F12525"/>
                </a:solidFill>
              </a:rPr>
              <a:t>Eletrização por indução</a:t>
            </a:r>
          </a:p>
        </p:txBody>
      </p:sp>
      <p:pic>
        <p:nvPicPr>
          <p:cNvPr id="437251" name="Picture 3" descr="2006-01-05_12-30-52-9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8050"/>
            <a:ext cx="3748088" cy="568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4067175" y="2205038"/>
            <a:ext cx="5076825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>
                <a:solidFill>
                  <a:schemeClr val="tx2"/>
                </a:solidFill>
              </a:rPr>
              <a:t>2° passo:</a:t>
            </a:r>
            <a:r>
              <a:rPr lang="pt-BR" altLang="pt-BR">
                <a:solidFill>
                  <a:srgbClr val="E9FA0E"/>
                </a:solidFill>
              </a:rPr>
              <a:t> Faz-se um contato no induzido. </a:t>
            </a:r>
          </a:p>
          <a:p>
            <a:pPr eaLnBrk="1" hangingPunct="1"/>
            <a:r>
              <a:rPr lang="pt-BR" altLang="pt-BR">
                <a:solidFill>
                  <a:srgbClr val="E9FA0E"/>
                </a:solidFill>
              </a:rPr>
              <a:t>No contato elétrons neutralizam os prótons do lado direito do induzido. </a:t>
            </a:r>
          </a:p>
          <a:p>
            <a:pPr eaLnBrk="1" hangingPunct="1"/>
            <a:endParaRPr lang="pt-BR" altLang="pt-BR" sz="1600">
              <a:solidFill>
                <a:srgbClr val="E9FA0E"/>
              </a:solidFill>
            </a:endParaRPr>
          </a:p>
          <a:p>
            <a:pPr eaLnBrk="1" hangingPunct="1"/>
            <a:r>
              <a:rPr lang="pt-BR" altLang="pt-BR">
                <a:solidFill>
                  <a:srgbClr val="E9FA0E"/>
                </a:solidFill>
              </a:rPr>
              <a:t>Observe que o induzido está carregado.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4140200" y="5189538"/>
            <a:ext cx="5003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>
                <a:solidFill>
                  <a:schemeClr val="tx2"/>
                </a:solidFill>
              </a:rPr>
              <a:t>3° passo:</a:t>
            </a:r>
            <a:r>
              <a:rPr lang="pt-BR" altLang="pt-BR">
                <a:solidFill>
                  <a:srgbClr val="E9FA0E"/>
                </a:solidFill>
              </a:rPr>
              <a:t> Afasta-se o indutor: observe que o induzido fica eletrizado com carga de sinal contrário a do indutor.</a:t>
            </a:r>
          </a:p>
        </p:txBody>
      </p:sp>
      <p:sp>
        <p:nvSpPr>
          <p:cNvPr id="437254" name="Text Box 6"/>
          <p:cNvSpPr txBox="1">
            <a:spLocks noChangeArrowheads="1"/>
          </p:cNvSpPr>
          <p:nvPr/>
        </p:nvSpPr>
        <p:spPr bwMode="auto">
          <a:xfrm>
            <a:off x="4067175" y="836613"/>
            <a:ext cx="50768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>
                <a:solidFill>
                  <a:schemeClr val="tx2"/>
                </a:solidFill>
              </a:rPr>
              <a:t>1° passo:</a:t>
            </a:r>
            <a:r>
              <a:rPr lang="pt-BR" altLang="pt-BR">
                <a:solidFill>
                  <a:srgbClr val="E9FA0E"/>
                </a:solidFill>
              </a:rPr>
              <a:t> Aproxima-se indutor de induzido: observe que as cargas no induzido estão polarizadas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37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37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437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3000"/>
                                        <p:tgtEl>
                                          <p:spTgt spid="437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437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2" grpId="0"/>
      <p:bldP spid="437253" grpId="0"/>
      <p:bldP spid="4372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713788" cy="16557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pt-BR" sz="2400" b="1" dirty="0" smtClean="0"/>
              <a:t>(UFSM) </a:t>
            </a:r>
            <a:r>
              <a:rPr lang="pt-BR" sz="2400" dirty="0" smtClean="0"/>
              <a:t>Um bastão de vidro, depois de atritado, eletriza-se positivamente e atrai pequenas sementes eletricamente neutras, próximas a ele. Pode-se concluir que as sementes são:</a:t>
            </a:r>
          </a:p>
        </p:txBody>
      </p:sp>
      <p:sp>
        <p:nvSpPr>
          <p:cNvPr id="18435" name="Rectangle 7"/>
          <p:cNvSpPr>
            <a:spLocks noChangeArrowheads="1"/>
          </p:cNvSpPr>
          <p:nvPr/>
        </p:nvSpPr>
        <p:spPr bwMode="auto">
          <a:xfrm>
            <a:off x="468313" y="1882775"/>
            <a:ext cx="417512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lphaLcParenR"/>
            </a:pPr>
            <a:r>
              <a:rPr lang="pt-BR" altLang="pt-BR" b="0" i="0"/>
              <a:t>condutores perfeitos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isolantes perfeitos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eletrizadas por contato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eletrizadas por indução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eletrizadas por irradiação</a:t>
            </a:r>
          </a:p>
        </p:txBody>
      </p:sp>
      <p:sp>
        <p:nvSpPr>
          <p:cNvPr id="559114" name="Rectangle 10"/>
          <p:cNvSpPr>
            <a:spLocks noChangeArrowheads="1"/>
          </p:cNvSpPr>
          <p:nvPr/>
        </p:nvSpPr>
        <p:spPr bwMode="auto">
          <a:xfrm>
            <a:off x="4427538" y="1990725"/>
            <a:ext cx="4392612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Solução:</a:t>
            </a:r>
          </a:p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É importante salientar que não existem condutores ou isolantes perfeitos.</a:t>
            </a:r>
          </a:p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A atração se dá porque as cargas elétricas na semente são </a:t>
            </a:r>
            <a:r>
              <a:rPr lang="pt-BR" altLang="pt-BR" b="0" u="sng">
                <a:solidFill>
                  <a:srgbClr val="FF9900"/>
                </a:solidFill>
              </a:rPr>
              <a:t>induzidas</a:t>
            </a:r>
            <a:r>
              <a:rPr lang="pt-BR" altLang="pt-BR" b="0">
                <a:solidFill>
                  <a:srgbClr val="FF9900"/>
                </a:solidFill>
              </a:rPr>
              <a:t> para extremidade próxima do bastão de vidro.</a:t>
            </a:r>
          </a:p>
          <a:p>
            <a:pPr eaLnBrk="1" hangingPunct="1"/>
            <a:endParaRPr lang="pt-BR" altLang="pt-BR" b="0">
              <a:solidFill>
                <a:srgbClr val="FF9900"/>
              </a:solidFill>
            </a:endParaRPr>
          </a:p>
        </p:txBody>
      </p:sp>
      <p:sp>
        <p:nvSpPr>
          <p:cNvPr id="559115" name="Rectangle 11"/>
          <p:cNvSpPr>
            <a:spLocks noChangeArrowheads="1"/>
          </p:cNvSpPr>
          <p:nvPr/>
        </p:nvSpPr>
        <p:spPr bwMode="auto">
          <a:xfrm>
            <a:off x="179388" y="2997200"/>
            <a:ext cx="358775" cy="457200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tabLst>
                <a:tab pos="457200" algn="l"/>
              </a:tabLst>
              <a:defRPr/>
            </a:pPr>
            <a:r>
              <a:rPr lang="pt-B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9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9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59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14" grpId="0"/>
      <p:bldP spid="5591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19250" y="0"/>
            <a:ext cx="64087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3200">
                <a:solidFill>
                  <a:srgbClr val="FF3300"/>
                </a:solidFill>
              </a:rPr>
              <a:t>Lei de Coulomb – Força Elétrica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11188" y="908050"/>
            <a:ext cx="3673475" cy="1233488"/>
            <a:chOff x="385" y="572"/>
            <a:chExt cx="2314" cy="777"/>
          </a:xfrm>
        </p:grpSpPr>
        <p:sp>
          <p:nvSpPr>
            <p:cNvPr id="438276" name="Rectangle 4"/>
            <p:cNvSpPr>
              <a:spLocks noChangeArrowheads="1"/>
            </p:cNvSpPr>
            <p:nvPr/>
          </p:nvSpPr>
          <p:spPr bwMode="auto">
            <a:xfrm>
              <a:off x="385" y="572"/>
              <a:ext cx="1996" cy="772"/>
            </a:xfrm>
            <a:prstGeom prst="rect">
              <a:avLst/>
            </a:prstGeom>
            <a:solidFill>
              <a:srgbClr val="FF6600"/>
            </a:solidFill>
            <a:ln w="38100" algn="ctr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grpSp>
          <p:nvGrpSpPr>
            <p:cNvPr id="19475" name="Group 5"/>
            <p:cNvGrpSpPr>
              <a:grpSpLocks/>
            </p:cNvGrpSpPr>
            <p:nvPr/>
          </p:nvGrpSpPr>
          <p:grpSpPr bwMode="auto">
            <a:xfrm>
              <a:off x="476" y="618"/>
              <a:ext cx="2223" cy="731"/>
              <a:chOff x="476" y="618"/>
              <a:chExt cx="2223" cy="731"/>
            </a:xfrm>
          </p:grpSpPr>
          <p:sp>
            <p:nvSpPr>
              <p:cNvPr id="19476" name="Text Box 6"/>
              <p:cNvSpPr txBox="1">
                <a:spLocks noChangeArrowheads="1"/>
              </p:cNvSpPr>
              <p:nvPr/>
            </p:nvSpPr>
            <p:spPr bwMode="auto">
              <a:xfrm>
                <a:off x="476" y="754"/>
                <a:ext cx="1315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pt-BR" altLang="pt-BR" sz="2800"/>
                  <a:t>F = K</a:t>
                </a:r>
              </a:p>
            </p:txBody>
          </p:sp>
          <p:sp>
            <p:nvSpPr>
              <p:cNvPr id="19477" name="Text Box 7"/>
              <p:cNvSpPr txBox="1">
                <a:spLocks noChangeArrowheads="1"/>
              </p:cNvSpPr>
              <p:nvPr/>
            </p:nvSpPr>
            <p:spPr bwMode="auto">
              <a:xfrm>
                <a:off x="1111" y="618"/>
                <a:ext cx="1588" cy="7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pt-BR" sz="2800">
                    <a:cs typeface="Arial" charset="0"/>
                  </a:rPr>
                  <a:t>l</a:t>
                </a:r>
                <a:r>
                  <a:rPr lang="pt-BR" altLang="pt-BR" sz="2800"/>
                  <a:t>Q</a:t>
                </a:r>
                <a:r>
                  <a:rPr lang="pt-BR" altLang="pt-BR" sz="2800" baseline="-25000"/>
                  <a:t>1 </a:t>
                </a:r>
                <a:r>
                  <a:rPr lang="en-US" altLang="pt-BR" sz="2800">
                    <a:cs typeface="Arial" charset="0"/>
                  </a:rPr>
                  <a:t>l</a:t>
                </a:r>
                <a:r>
                  <a:rPr lang="pt-BR" altLang="pt-BR" sz="2800" baseline="-25000"/>
                  <a:t> </a:t>
                </a:r>
                <a:r>
                  <a:rPr lang="pt-BR" altLang="pt-BR" sz="2800"/>
                  <a:t>. </a:t>
                </a:r>
                <a:r>
                  <a:rPr lang="en-US" altLang="pt-BR" sz="2800">
                    <a:cs typeface="Arial" charset="0"/>
                  </a:rPr>
                  <a:t>l</a:t>
                </a:r>
                <a:r>
                  <a:rPr lang="pt-BR" altLang="pt-BR" sz="2800"/>
                  <a:t>Q</a:t>
                </a:r>
                <a:r>
                  <a:rPr lang="pt-BR" altLang="pt-BR" sz="2800" baseline="-25000"/>
                  <a:t>2</a:t>
                </a:r>
                <a:r>
                  <a:rPr lang="en-US" altLang="pt-BR" sz="2800">
                    <a:cs typeface="Arial" charset="0"/>
                  </a:rPr>
                  <a:t>l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pt-BR" altLang="pt-BR" sz="2800"/>
                  <a:t>      d</a:t>
                </a:r>
                <a:r>
                  <a:rPr lang="pt-BR" altLang="pt-BR" sz="2800" baseline="30000"/>
                  <a:t>2</a:t>
                </a:r>
                <a:r>
                  <a:rPr lang="pt-BR" altLang="pt-BR" sz="2800" i="0" baseline="-25000"/>
                  <a:t>            </a:t>
                </a:r>
                <a:endParaRPr lang="pt-BR" altLang="pt-BR" sz="2800" i="0"/>
              </a:p>
            </p:txBody>
          </p:sp>
          <p:sp>
            <p:nvSpPr>
              <p:cNvPr id="438280" name="Line 8"/>
              <p:cNvSpPr>
                <a:spLocks noChangeShapeType="1"/>
              </p:cNvSpPr>
              <p:nvPr/>
            </p:nvSpPr>
            <p:spPr bwMode="auto">
              <a:xfrm flipV="1">
                <a:off x="1156" y="981"/>
                <a:ext cx="99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</p:grpSp>
      </p:grpSp>
      <p:pic>
        <p:nvPicPr>
          <p:cNvPr id="438281" name="Picture 9" descr="2006-01-05_14-38-42-0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349500"/>
            <a:ext cx="2519362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8282" name="Picture 10" descr="2006-01-05_14-39-13-79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284413"/>
            <a:ext cx="2951163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284663" y="981075"/>
            <a:ext cx="3167062" cy="1160463"/>
            <a:chOff x="2835" y="164"/>
            <a:chExt cx="1995" cy="731"/>
          </a:xfrm>
        </p:grpSpPr>
        <p:sp>
          <p:nvSpPr>
            <p:cNvPr id="19471" name="Text Box 12"/>
            <p:cNvSpPr txBox="1">
              <a:spLocks noChangeArrowheads="1"/>
            </p:cNvSpPr>
            <p:nvPr/>
          </p:nvSpPr>
          <p:spPr bwMode="auto">
            <a:xfrm>
              <a:off x="2835" y="255"/>
              <a:ext cx="199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pt-BR" sz="2800"/>
                <a:t>K</a:t>
              </a:r>
              <a:r>
                <a:rPr lang="pt-BR" altLang="pt-BR" sz="1600"/>
                <a:t>o</a:t>
              </a:r>
              <a:r>
                <a:rPr lang="pt-BR" altLang="pt-BR" sz="2800"/>
                <a:t> = 9.10</a:t>
              </a:r>
              <a:r>
                <a:rPr lang="pt-BR" altLang="pt-BR" sz="2800" baseline="30000"/>
                <a:t>9</a:t>
              </a:r>
              <a:endParaRPr lang="pt-BR" altLang="pt-BR" sz="2800"/>
            </a:p>
          </p:txBody>
        </p:sp>
        <p:sp>
          <p:nvSpPr>
            <p:cNvPr id="19472" name="Text Box 13"/>
            <p:cNvSpPr txBox="1">
              <a:spLocks noChangeArrowheads="1"/>
            </p:cNvSpPr>
            <p:nvPr/>
          </p:nvSpPr>
          <p:spPr bwMode="auto">
            <a:xfrm>
              <a:off x="3651" y="164"/>
              <a:ext cx="1043" cy="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altLang="pt-BR" sz="2800"/>
                <a:t>N.m</a:t>
              </a:r>
              <a:r>
                <a:rPr lang="pt-BR" altLang="pt-BR" sz="2800" baseline="30000"/>
                <a:t>2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pt-BR" altLang="pt-BR" sz="2800"/>
                <a:t>C</a:t>
              </a:r>
              <a:r>
                <a:rPr lang="pt-BR" altLang="pt-BR" sz="2800" baseline="30000"/>
                <a:t>2</a:t>
              </a:r>
              <a:endParaRPr lang="pt-BR" altLang="pt-BR" sz="2800"/>
            </a:p>
          </p:txBody>
        </p:sp>
        <p:sp>
          <p:nvSpPr>
            <p:cNvPr id="438286" name="Line 14"/>
            <p:cNvSpPr>
              <a:spLocks noChangeShapeType="1"/>
            </p:cNvSpPr>
            <p:nvPr/>
          </p:nvSpPr>
          <p:spPr bwMode="auto">
            <a:xfrm>
              <a:off x="3832" y="526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</p:grpSp>
      <p:sp>
        <p:nvSpPr>
          <p:cNvPr id="438287" name="Rectangle 15"/>
          <p:cNvSpPr>
            <a:spLocks noChangeArrowheads="1"/>
          </p:cNvSpPr>
          <p:nvPr/>
        </p:nvSpPr>
        <p:spPr bwMode="auto">
          <a:xfrm>
            <a:off x="755650" y="4581525"/>
            <a:ext cx="367188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i="0"/>
              <a:t>As duas forças que atuam nos corpos formam um par ação reação</a:t>
            </a:r>
            <a:r>
              <a:rPr lang="pt-BR" altLang="pt-BR"/>
              <a:t> </a:t>
            </a:r>
          </a:p>
        </p:txBody>
      </p:sp>
      <p:sp>
        <p:nvSpPr>
          <p:cNvPr id="438288" name="Line 16"/>
          <p:cNvSpPr>
            <a:spLocks noChangeShapeType="1"/>
          </p:cNvSpPr>
          <p:nvPr/>
        </p:nvSpPr>
        <p:spPr bwMode="auto">
          <a:xfrm flipV="1">
            <a:off x="5076825" y="4437063"/>
            <a:ext cx="0" cy="2305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38289" name="Line 17"/>
          <p:cNvSpPr>
            <a:spLocks noChangeShapeType="1"/>
          </p:cNvSpPr>
          <p:nvPr/>
        </p:nvSpPr>
        <p:spPr bwMode="auto">
          <a:xfrm flipV="1">
            <a:off x="4716463" y="6597650"/>
            <a:ext cx="2952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38290" name="Arc 18"/>
          <p:cNvSpPr>
            <a:spLocks/>
          </p:cNvSpPr>
          <p:nvPr/>
        </p:nvSpPr>
        <p:spPr bwMode="auto">
          <a:xfrm rot="10987590">
            <a:off x="5143500" y="4649788"/>
            <a:ext cx="2303463" cy="1738312"/>
          </a:xfrm>
          <a:custGeom>
            <a:avLst/>
            <a:gdLst>
              <a:gd name="G0" fmla="+- 2270 0 0"/>
              <a:gd name="G1" fmla="+- 21600 0 0"/>
              <a:gd name="G2" fmla="+- 21600 0 0"/>
              <a:gd name="T0" fmla="*/ 0 w 23823"/>
              <a:gd name="T1" fmla="*/ 120 h 21600"/>
              <a:gd name="T2" fmla="*/ 23823 w 23823"/>
              <a:gd name="T3" fmla="*/ 20179 h 21600"/>
              <a:gd name="T4" fmla="*/ 2270 w 2382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823" h="21600" fill="none" extrusionOk="0">
                <a:moveTo>
                  <a:pt x="-1" y="119"/>
                </a:moveTo>
                <a:cubicBezTo>
                  <a:pt x="754" y="39"/>
                  <a:pt x="1511" y="-1"/>
                  <a:pt x="2270" y="0"/>
                </a:cubicBezTo>
                <a:cubicBezTo>
                  <a:pt x="13647" y="0"/>
                  <a:pt x="23074" y="8825"/>
                  <a:pt x="23823" y="20178"/>
                </a:cubicBezTo>
              </a:path>
              <a:path w="23823" h="21600" stroke="0" extrusionOk="0">
                <a:moveTo>
                  <a:pt x="-1" y="119"/>
                </a:moveTo>
                <a:cubicBezTo>
                  <a:pt x="754" y="39"/>
                  <a:pt x="1511" y="-1"/>
                  <a:pt x="2270" y="0"/>
                </a:cubicBezTo>
                <a:cubicBezTo>
                  <a:pt x="13647" y="0"/>
                  <a:pt x="23074" y="8825"/>
                  <a:pt x="23823" y="20178"/>
                </a:cubicBezTo>
                <a:lnTo>
                  <a:pt x="2270" y="21600"/>
                </a:lnTo>
                <a:close/>
              </a:path>
            </a:pathLst>
          </a:custGeom>
          <a:noFill/>
          <a:ln w="38100">
            <a:solidFill>
              <a:srgbClr val="66FF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38291" name="Rectangle 19"/>
          <p:cNvSpPr>
            <a:spLocks noChangeArrowheads="1"/>
          </p:cNvSpPr>
          <p:nvPr/>
        </p:nvSpPr>
        <p:spPr bwMode="auto">
          <a:xfrm>
            <a:off x="5075238" y="426720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i="0"/>
              <a:t>F(N)</a:t>
            </a:r>
          </a:p>
        </p:txBody>
      </p:sp>
      <p:sp>
        <p:nvSpPr>
          <p:cNvPr id="438292" name="Rectangle 20"/>
          <p:cNvSpPr>
            <a:spLocks noChangeArrowheads="1"/>
          </p:cNvSpPr>
          <p:nvPr/>
        </p:nvSpPr>
        <p:spPr bwMode="auto">
          <a:xfrm>
            <a:off x="7615238" y="6211888"/>
            <a:ext cx="84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i="0"/>
              <a:t>d(m)</a:t>
            </a:r>
          </a:p>
        </p:txBody>
      </p:sp>
      <p:sp>
        <p:nvSpPr>
          <p:cNvPr id="438293" name="Rectangle 21"/>
          <p:cNvSpPr>
            <a:spLocks noChangeArrowheads="1"/>
          </p:cNvSpPr>
          <p:nvPr/>
        </p:nvSpPr>
        <p:spPr bwMode="auto">
          <a:xfrm>
            <a:off x="468313" y="3500438"/>
            <a:ext cx="4032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i="0">
                <a:solidFill>
                  <a:srgbClr val="FFFF00"/>
                </a:solidFill>
              </a:rPr>
              <a:t>Atração: cargas Q</a:t>
            </a:r>
            <a:r>
              <a:rPr lang="pt-BR" altLang="pt-BR" sz="1400" i="0">
                <a:solidFill>
                  <a:srgbClr val="FFFF00"/>
                </a:solidFill>
              </a:rPr>
              <a:t>1</a:t>
            </a:r>
            <a:r>
              <a:rPr lang="pt-BR" altLang="pt-BR" i="0">
                <a:solidFill>
                  <a:srgbClr val="FFFF00"/>
                </a:solidFill>
              </a:rPr>
              <a:t> e Q</a:t>
            </a:r>
            <a:r>
              <a:rPr lang="pt-BR" altLang="pt-BR" sz="1400" i="0">
                <a:solidFill>
                  <a:srgbClr val="FFFF00"/>
                </a:solidFill>
              </a:rPr>
              <a:t>2 </a:t>
            </a:r>
            <a:r>
              <a:rPr lang="pt-BR" altLang="pt-BR" i="0">
                <a:solidFill>
                  <a:srgbClr val="FFFF00"/>
                </a:solidFill>
              </a:rPr>
              <a:t>de sinais contrários</a:t>
            </a:r>
          </a:p>
        </p:txBody>
      </p:sp>
      <p:sp>
        <p:nvSpPr>
          <p:cNvPr id="438294" name="Rectangle 22"/>
          <p:cNvSpPr>
            <a:spLocks noChangeArrowheads="1"/>
          </p:cNvSpPr>
          <p:nvPr/>
        </p:nvSpPr>
        <p:spPr bwMode="auto">
          <a:xfrm>
            <a:off x="4859338" y="3470275"/>
            <a:ext cx="39608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i="0">
                <a:solidFill>
                  <a:srgbClr val="FFFF00"/>
                </a:solidFill>
              </a:rPr>
              <a:t>Repulsão: cargas Q</a:t>
            </a:r>
            <a:r>
              <a:rPr lang="pt-BR" altLang="pt-BR" sz="1400" i="0">
                <a:solidFill>
                  <a:srgbClr val="FFFF00"/>
                </a:solidFill>
              </a:rPr>
              <a:t>1</a:t>
            </a:r>
            <a:r>
              <a:rPr lang="pt-BR" altLang="pt-BR" i="0">
                <a:solidFill>
                  <a:srgbClr val="FFFF00"/>
                </a:solidFill>
              </a:rPr>
              <a:t> e Q</a:t>
            </a:r>
            <a:r>
              <a:rPr lang="pt-BR" altLang="pt-BR" sz="1400" i="0">
                <a:solidFill>
                  <a:srgbClr val="FFFF00"/>
                </a:solidFill>
              </a:rPr>
              <a:t>2 </a:t>
            </a:r>
            <a:r>
              <a:rPr lang="pt-BR" altLang="pt-BR" i="0">
                <a:solidFill>
                  <a:srgbClr val="FFFF00"/>
                </a:solidFill>
              </a:rPr>
              <a:t>de mesmo sinal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8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8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3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8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8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3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438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8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8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8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82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82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82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82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82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82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82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82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8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8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8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82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8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82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8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82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8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82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82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8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8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8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82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8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82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8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82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8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82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82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8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8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8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82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8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82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8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82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8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82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82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8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8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8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82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82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82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82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82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82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82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82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87" grpId="0"/>
      <p:bldP spid="438290" grpId="0" animBg="1"/>
      <p:bldP spid="438291" grpId="0"/>
      <p:bldP spid="438292" grpId="0"/>
      <p:bldP spid="438293" grpId="0"/>
      <p:bldP spid="4382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>
                <a:solidFill>
                  <a:srgbClr val="FF3300"/>
                </a:solidFill>
              </a:rPr>
              <a:t>Campo Elétrico</a:t>
            </a:r>
          </a:p>
        </p:txBody>
      </p:sp>
      <p:sp>
        <p:nvSpPr>
          <p:cNvPr id="439299" name="Text Box 3"/>
          <p:cNvSpPr txBox="1">
            <a:spLocks noChangeArrowheads="1"/>
          </p:cNvSpPr>
          <p:nvPr/>
        </p:nvSpPr>
        <p:spPr bwMode="auto">
          <a:xfrm>
            <a:off x="179388" y="969963"/>
            <a:ext cx="71294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>
                <a:solidFill>
                  <a:srgbClr val="FFFF00"/>
                </a:solidFill>
              </a:rPr>
              <a:t>Campo elétrico: </a:t>
            </a:r>
            <a:r>
              <a:rPr lang="pt-BR" altLang="pt-BR"/>
              <a:t>é definido como a relação entre o vetor força e a carga em dado ponto do espaço. É uma grandeza vetorial.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051050" y="2339975"/>
            <a:ext cx="2232025" cy="1160463"/>
            <a:chOff x="3288" y="2750"/>
            <a:chExt cx="1406" cy="731"/>
          </a:xfrm>
        </p:grpSpPr>
        <p:sp>
          <p:nvSpPr>
            <p:cNvPr id="439306" name="Rectangle 10"/>
            <p:cNvSpPr>
              <a:spLocks noChangeArrowheads="1"/>
            </p:cNvSpPr>
            <p:nvPr/>
          </p:nvSpPr>
          <p:spPr bwMode="auto">
            <a:xfrm>
              <a:off x="3288" y="2750"/>
              <a:ext cx="1406" cy="725"/>
            </a:xfrm>
            <a:prstGeom prst="rect">
              <a:avLst/>
            </a:prstGeom>
            <a:solidFill>
              <a:srgbClr val="008000"/>
            </a:solidFill>
            <a:ln w="38100" algn="ctr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grpSp>
          <p:nvGrpSpPr>
            <p:cNvPr id="20502" name="Group 11"/>
            <p:cNvGrpSpPr>
              <a:grpSpLocks/>
            </p:cNvGrpSpPr>
            <p:nvPr/>
          </p:nvGrpSpPr>
          <p:grpSpPr bwMode="auto">
            <a:xfrm>
              <a:off x="3378" y="2750"/>
              <a:ext cx="1316" cy="731"/>
              <a:chOff x="1791" y="2750"/>
              <a:chExt cx="1316" cy="731"/>
            </a:xfrm>
          </p:grpSpPr>
          <p:sp>
            <p:nvSpPr>
              <p:cNvPr id="20503" name="Text Box 12"/>
              <p:cNvSpPr txBox="1">
                <a:spLocks noChangeArrowheads="1"/>
              </p:cNvSpPr>
              <p:nvPr/>
            </p:nvSpPr>
            <p:spPr bwMode="auto">
              <a:xfrm>
                <a:off x="1791" y="2892"/>
                <a:ext cx="1315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pt-BR" altLang="pt-BR" sz="2800"/>
                  <a:t>E = K</a:t>
                </a:r>
              </a:p>
            </p:txBody>
          </p:sp>
          <p:sp>
            <p:nvSpPr>
              <p:cNvPr id="20504" name="Text Box 13"/>
              <p:cNvSpPr txBox="1">
                <a:spLocks noChangeArrowheads="1"/>
              </p:cNvSpPr>
              <p:nvPr/>
            </p:nvSpPr>
            <p:spPr bwMode="auto">
              <a:xfrm>
                <a:off x="2381" y="2750"/>
                <a:ext cx="726" cy="7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pt-BR" altLang="pt-BR" sz="2800"/>
                  <a:t> </a:t>
                </a:r>
                <a:r>
                  <a:rPr lang="en-US" altLang="pt-BR" sz="2800">
                    <a:cs typeface="Arial" charset="0"/>
                  </a:rPr>
                  <a:t>l</a:t>
                </a:r>
                <a:r>
                  <a:rPr lang="pt-BR" altLang="pt-BR" sz="2800"/>
                  <a:t>Q</a:t>
                </a:r>
                <a:r>
                  <a:rPr lang="en-US" altLang="pt-BR" sz="2800">
                    <a:cs typeface="Arial" charset="0"/>
                  </a:rPr>
                  <a:t>l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pt-BR" altLang="pt-BR" sz="2800"/>
                  <a:t> d</a:t>
                </a:r>
                <a:r>
                  <a:rPr lang="pt-BR" altLang="pt-BR" sz="2800" baseline="30000"/>
                  <a:t>2</a:t>
                </a:r>
                <a:r>
                  <a:rPr lang="pt-BR" altLang="pt-BR" sz="2800" i="0" baseline="-25000"/>
                  <a:t>            </a:t>
                </a:r>
                <a:endParaRPr lang="pt-BR" altLang="pt-BR" sz="2800" i="0"/>
              </a:p>
            </p:txBody>
          </p:sp>
          <p:sp>
            <p:nvSpPr>
              <p:cNvPr id="439310" name="Line 14"/>
              <p:cNvSpPr>
                <a:spLocks noChangeShapeType="1"/>
              </p:cNvSpPr>
              <p:nvPr/>
            </p:nvSpPr>
            <p:spPr bwMode="auto">
              <a:xfrm flipV="1">
                <a:off x="2471" y="3113"/>
                <a:ext cx="40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</p:grpSp>
      </p:grpSp>
      <p:pic>
        <p:nvPicPr>
          <p:cNvPr id="439311" name="Picture 15" descr="2006-01-05_15-16-20-5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76700"/>
            <a:ext cx="4608513" cy="154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9312" name="Picture 16" descr="2006-01-05_15-16-54-0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076700"/>
            <a:ext cx="3744912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9313" name="Rectangle 17"/>
          <p:cNvSpPr>
            <a:spLocks noChangeArrowheads="1"/>
          </p:cNvSpPr>
          <p:nvPr/>
        </p:nvSpPr>
        <p:spPr bwMode="auto">
          <a:xfrm>
            <a:off x="611188" y="2349500"/>
            <a:ext cx="1366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i="0">
                <a:solidFill>
                  <a:srgbClr val="FFFF00"/>
                </a:solidFill>
              </a:rPr>
              <a:t>Módulo:</a:t>
            </a:r>
          </a:p>
        </p:txBody>
      </p:sp>
      <p:sp>
        <p:nvSpPr>
          <p:cNvPr id="439314" name="Rectangle 18"/>
          <p:cNvSpPr>
            <a:spLocks noChangeArrowheads="1"/>
          </p:cNvSpPr>
          <p:nvPr/>
        </p:nvSpPr>
        <p:spPr bwMode="auto">
          <a:xfrm>
            <a:off x="611188" y="3573463"/>
            <a:ext cx="282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i="0">
                <a:solidFill>
                  <a:srgbClr val="FFFF00"/>
                </a:solidFill>
              </a:rPr>
              <a:t>Direção e sentido:</a:t>
            </a:r>
          </a:p>
        </p:txBody>
      </p:sp>
      <p:sp>
        <p:nvSpPr>
          <p:cNvPr id="439315" name="Rectangle 19"/>
          <p:cNvSpPr>
            <a:spLocks noChangeArrowheads="1"/>
          </p:cNvSpPr>
          <p:nvPr/>
        </p:nvSpPr>
        <p:spPr bwMode="auto">
          <a:xfrm>
            <a:off x="4572000" y="2462213"/>
            <a:ext cx="19431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i="0"/>
              <a:t>Unidades: N/C ou V/m</a:t>
            </a:r>
          </a:p>
        </p:txBody>
      </p:sp>
      <p:sp>
        <p:nvSpPr>
          <p:cNvPr id="439316" name="Rectangle 20"/>
          <p:cNvSpPr>
            <a:spLocks noChangeArrowheads="1"/>
          </p:cNvSpPr>
          <p:nvPr/>
        </p:nvSpPr>
        <p:spPr bwMode="auto">
          <a:xfrm>
            <a:off x="5003800" y="5888038"/>
            <a:ext cx="4140200" cy="701675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de-DE" sz="2000" i="0">
                <a:solidFill>
                  <a:srgbClr val="FFFF00"/>
                </a:solidFill>
                <a:latin typeface="Arial" pitchFamily="34" charset="0"/>
              </a:rPr>
              <a:t>Carga negativa:</a:t>
            </a:r>
            <a:r>
              <a:rPr lang="de-DE" sz="2000" i="0">
                <a:latin typeface="Arial" pitchFamily="34" charset="0"/>
              </a:rPr>
              <a:t> Vetor campo elétrico </a:t>
            </a:r>
            <a:r>
              <a:rPr lang="de-DE" sz="2000" i="0" u="sng">
                <a:solidFill>
                  <a:srgbClr val="F1252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entrando</a:t>
            </a:r>
            <a:r>
              <a:rPr lang="de-DE" sz="2000" i="0">
                <a:latin typeface="Arial" pitchFamily="34" charset="0"/>
              </a:rPr>
              <a:t> na carga fonte</a:t>
            </a:r>
            <a:endParaRPr lang="pt-BR" sz="2000" i="0">
              <a:latin typeface="Arial" pitchFamily="34" charset="0"/>
            </a:endParaRPr>
          </a:p>
        </p:txBody>
      </p:sp>
      <p:sp>
        <p:nvSpPr>
          <p:cNvPr id="439317" name="Rectangle 21"/>
          <p:cNvSpPr>
            <a:spLocks noChangeArrowheads="1"/>
          </p:cNvSpPr>
          <p:nvPr/>
        </p:nvSpPr>
        <p:spPr bwMode="auto">
          <a:xfrm>
            <a:off x="611188" y="5886450"/>
            <a:ext cx="3924300" cy="701675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de-DE" sz="2000" i="0">
                <a:solidFill>
                  <a:srgbClr val="FFFF00"/>
                </a:solidFill>
                <a:latin typeface="Arial" pitchFamily="34" charset="0"/>
              </a:rPr>
              <a:t>Carga positiva:</a:t>
            </a:r>
            <a:r>
              <a:rPr lang="de-DE" sz="2000" i="0">
                <a:latin typeface="Arial" pitchFamily="34" charset="0"/>
              </a:rPr>
              <a:t> Vetor campo elétrico </a:t>
            </a:r>
            <a:r>
              <a:rPr lang="de-DE" sz="2000" i="0" u="sng">
                <a:solidFill>
                  <a:srgbClr val="F1252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saindo</a:t>
            </a:r>
            <a:r>
              <a:rPr lang="de-DE" sz="2000" i="0">
                <a:latin typeface="Arial" pitchFamily="34" charset="0"/>
              </a:rPr>
              <a:t> da carga fonte</a:t>
            </a:r>
            <a:endParaRPr lang="pt-BR" sz="2000" i="0">
              <a:latin typeface="Arial" pitchFamily="34" charset="0"/>
            </a:endParaRPr>
          </a:p>
        </p:txBody>
      </p:sp>
      <p:sp>
        <p:nvSpPr>
          <p:cNvPr id="43931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0493" name="Rectangle 23"/>
          <p:cNvSpPr>
            <a:spLocks noChangeArrowheads="1"/>
          </p:cNvSpPr>
          <p:nvPr/>
        </p:nvSpPr>
        <p:spPr bwMode="auto">
          <a:xfrm>
            <a:off x="0" y="2190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 sz="1800" b="0" i="0"/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7235825" y="981075"/>
            <a:ext cx="1728788" cy="1008063"/>
            <a:chOff x="4558" y="618"/>
            <a:chExt cx="1089" cy="635"/>
          </a:xfrm>
        </p:grpSpPr>
        <p:grpSp>
          <p:nvGrpSpPr>
            <p:cNvPr id="20495" name="Group 4"/>
            <p:cNvGrpSpPr>
              <a:grpSpLocks/>
            </p:cNvGrpSpPr>
            <p:nvPr/>
          </p:nvGrpSpPr>
          <p:grpSpPr bwMode="auto">
            <a:xfrm>
              <a:off x="4558" y="618"/>
              <a:ext cx="1089" cy="635"/>
              <a:chOff x="1746" y="2750"/>
              <a:chExt cx="1089" cy="635"/>
            </a:xfrm>
          </p:grpSpPr>
          <p:sp>
            <p:nvSpPr>
              <p:cNvPr id="439301" name="Rectangle 5"/>
              <p:cNvSpPr>
                <a:spLocks noChangeArrowheads="1"/>
              </p:cNvSpPr>
              <p:nvPr/>
            </p:nvSpPr>
            <p:spPr bwMode="auto">
              <a:xfrm>
                <a:off x="1746" y="2750"/>
                <a:ext cx="998" cy="635"/>
              </a:xfrm>
              <a:prstGeom prst="rect">
                <a:avLst/>
              </a:prstGeom>
              <a:solidFill>
                <a:srgbClr val="008000"/>
              </a:solidFill>
              <a:ln w="38100" algn="ctr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20498" name="Text Box 6"/>
              <p:cNvSpPr txBox="1">
                <a:spLocks noChangeArrowheads="1"/>
              </p:cNvSpPr>
              <p:nvPr/>
            </p:nvSpPr>
            <p:spPr bwMode="auto">
              <a:xfrm>
                <a:off x="1793" y="2886"/>
                <a:ext cx="68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pt-BR" altLang="pt-BR" sz="2800"/>
                  <a:t>E = </a:t>
                </a:r>
              </a:p>
            </p:txBody>
          </p:sp>
          <p:sp>
            <p:nvSpPr>
              <p:cNvPr id="20499" name="Text Box 7"/>
              <p:cNvSpPr txBox="1">
                <a:spLocks noChangeArrowheads="1"/>
              </p:cNvSpPr>
              <p:nvPr/>
            </p:nvSpPr>
            <p:spPr bwMode="auto">
              <a:xfrm>
                <a:off x="2246" y="2750"/>
                <a:ext cx="589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pt-BR" altLang="pt-BR" sz="2800"/>
                  <a:t>F    </a:t>
                </a:r>
                <a:r>
                  <a:rPr lang="en-US" altLang="pt-BR" sz="2800">
                    <a:cs typeface="Arial" charset="0"/>
                  </a:rPr>
                  <a:t>           </a:t>
                </a:r>
                <a:r>
                  <a:rPr lang="pt-BR" altLang="pt-BR" sz="2800"/>
                  <a:t>q</a:t>
                </a:r>
                <a:endParaRPr lang="pt-BR" altLang="pt-BR" sz="2800" i="0"/>
              </a:p>
            </p:txBody>
          </p:sp>
          <p:sp>
            <p:nvSpPr>
              <p:cNvPr id="439304" name="Line 8"/>
              <p:cNvSpPr>
                <a:spLocks noChangeShapeType="1"/>
              </p:cNvSpPr>
              <p:nvPr/>
            </p:nvSpPr>
            <p:spPr bwMode="auto">
              <a:xfrm>
                <a:off x="2290" y="3068"/>
                <a:ext cx="22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</p:grpSp>
        <p:sp>
          <p:nvSpPr>
            <p:cNvPr id="439320" name="Line 24"/>
            <p:cNvSpPr>
              <a:spLocks noChangeShapeType="1"/>
            </p:cNvSpPr>
            <p:nvPr/>
          </p:nvSpPr>
          <p:spPr bwMode="auto">
            <a:xfrm>
              <a:off x="5137" y="663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9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9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39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6" dur="500"/>
                                        <p:tgtEl>
                                          <p:spTgt spid="439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3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43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43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43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43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43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39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299" grpId="0"/>
      <p:bldP spid="439313" grpId="0"/>
      <p:bldP spid="439314" grpId="0"/>
      <p:bldP spid="439315" grpId="0"/>
      <p:bldP spid="439316" grpId="0"/>
      <p:bldP spid="4393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>
                <a:solidFill>
                  <a:srgbClr val="FF3300"/>
                </a:solidFill>
              </a:rPr>
              <a:t>Campo Elétrico</a:t>
            </a:r>
          </a:p>
        </p:txBody>
      </p:sp>
      <p:sp>
        <p:nvSpPr>
          <p:cNvPr id="440323" name="Rectangle 3"/>
          <p:cNvSpPr>
            <a:spLocks noChangeArrowheads="1"/>
          </p:cNvSpPr>
          <p:nvPr/>
        </p:nvSpPr>
        <p:spPr bwMode="auto">
          <a:xfrm>
            <a:off x="684213" y="981075"/>
            <a:ext cx="77009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i="0" u="sng"/>
              <a:t>Linhas de campo elétrico ou linhas de força</a:t>
            </a:r>
            <a:r>
              <a:rPr lang="pt-BR" altLang="pt-BR" sz="2800"/>
              <a:t> </a:t>
            </a:r>
          </a:p>
        </p:txBody>
      </p:sp>
      <p:sp>
        <p:nvSpPr>
          <p:cNvPr id="440324" name="Rectangle 4"/>
          <p:cNvSpPr>
            <a:spLocks noChangeArrowheads="1"/>
          </p:cNvSpPr>
          <p:nvPr/>
        </p:nvSpPr>
        <p:spPr bwMode="auto">
          <a:xfrm>
            <a:off x="468313" y="1628775"/>
            <a:ext cx="6472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pt-BR" altLang="pt-BR" i="0">
                <a:solidFill>
                  <a:srgbClr val="FF9900"/>
                </a:solidFill>
              </a:rPr>
              <a:t> São as representações do campo elétrico</a:t>
            </a:r>
            <a:r>
              <a:rPr lang="pt-BR" altLang="pt-BR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440325" name="Rectangle 5"/>
          <p:cNvSpPr>
            <a:spLocks noChangeArrowheads="1"/>
          </p:cNvSpPr>
          <p:nvPr/>
        </p:nvSpPr>
        <p:spPr bwMode="auto">
          <a:xfrm>
            <a:off x="468313" y="1981200"/>
            <a:ext cx="84963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pt-BR" altLang="pt-BR" i="0">
                <a:solidFill>
                  <a:srgbClr val="FF9900"/>
                </a:solidFill>
              </a:rPr>
              <a:t> Quanto mais próximas as linhas,  mais intenso o campo elétrico</a:t>
            </a:r>
            <a:r>
              <a:rPr lang="pt-BR" altLang="pt-BR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440326" name="Rectangle 6"/>
          <p:cNvSpPr>
            <a:spLocks noChangeArrowheads="1"/>
          </p:cNvSpPr>
          <p:nvPr/>
        </p:nvSpPr>
        <p:spPr bwMode="auto">
          <a:xfrm>
            <a:off x="468313" y="2678113"/>
            <a:ext cx="78089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pt-BR" altLang="pt-BR" i="0"/>
              <a:t>Campo elétrico criado por uma única carga elétrica:</a:t>
            </a:r>
          </a:p>
          <a:p>
            <a:pPr lvl="2" eaLnBrk="1" hangingPunct="1"/>
            <a:r>
              <a:rPr lang="pt-BR" altLang="pt-BR"/>
              <a:t>(a) positiva                     (b)negativa</a:t>
            </a:r>
          </a:p>
        </p:txBody>
      </p:sp>
      <p:pic>
        <p:nvPicPr>
          <p:cNvPr id="440327" name="Picture 7" descr="Linhas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498850"/>
            <a:ext cx="6335712" cy="324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4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40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40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3" grpId="0"/>
      <p:bldP spid="440324" grpId="0"/>
      <p:bldP spid="440325" grpId="0"/>
      <p:bldP spid="4403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00013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>
                <a:solidFill>
                  <a:srgbClr val="F12525"/>
                </a:solidFill>
              </a:rPr>
              <a:t>Campo Elétrico</a:t>
            </a:r>
          </a:p>
        </p:txBody>
      </p:sp>
      <p:pic>
        <p:nvPicPr>
          <p:cNvPr id="22531" name="Picture 3" descr="figuras 0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060575"/>
            <a:ext cx="7345362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116013" y="1052513"/>
            <a:ext cx="74882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pt-BR" altLang="pt-BR" i="0"/>
              <a:t>Campo elétrico criado por duas cargas elétricas de sinais contrários:</a:t>
            </a:r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03262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b="1" smtClean="0">
                <a:solidFill>
                  <a:srgbClr val="FF3300"/>
                </a:solidFill>
              </a:rPr>
              <a:t>Campo Elétrico</a:t>
            </a:r>
          </a:p>
        </p:txBody>
      </p:sp>
      <p:sp>
        <p:nvSpPr>
          <p:cNvPr id="442371" name="Rectangle 3"/>
          <p:cNvSpPr>
            <a:spLocks noChangeArrowheads="1"/>
          </p:cNvSpPr>
          <p:nvPr/>
        </p:nvSpPr>
        <p:spPr bwMode="auto">
          <a:xfrm>
            <a:off x="468313" y="3573463"/>
            <a:ext cx="8569325" cy="308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pt-BR" altLang="pt-BR" sz="2800" b="0" i="0"/>
              <a:t> A intensidade do vetor campo elétrico é maior na região onde as linhas de campo elétrico estão mais próximas.</a:t>
            </a:r>
          </a:p>
          <a:p>
            <a:pPr eaLnBrk="1" hangingPunct="1">
              <a:buFontTx/>
              <a:buChar char="•"/>
            </a:pPr>
            <a:r>
              <a:rPr lang="pt-BR" altLang="pt-BR" sz="2800" b="0" i="0"/>
              <a:t>A direção do campo é tangente a linha de campo elétrico.</a:t>
            </a:r>
          </a:p>
          <a:p>
            <a:pPr eaLnBrk="1" hangingPunct="1">
              <a:buFontTx/>
              <a:buChar char="•"/>
            </a:pPr>
            <a:r>
              <a:rPr lang="pt-BR" altLang="pt-BR" sz="2800" b="0" i="0"/>
              <a:t>O sentido do vetor campo elétrico é o mesmo das linhas de campo elétrico.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611188" y="981075"/>
            <a:ext cx="77009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i="0" u="sng"/>
              <a:t>Linhas de campo elétrico ou linhas de força</a:t>
            </a:r>
            <a:r>
              <a:rPr lang="pt-BR" altLang="pt-BR" sz="2800"/>
              <a:t> </a:t>
            </a:r>
          </a:p>
        </p:txBody>
      </p:sp>
      <p:grpSp>
        <p:nvGrpSpPr>
          <p:cNvPr id="2055" name="Group 26"/>
          <p:cNvGrpSpPr>
            <a:grpSpLocks/>
          </p:cNvGrpSpPr>
          <p:nvPr/>
        </p:nvGrpSpPr>
        <p:grpSpPr bwMode="auto">
          <a:xfrm>
            <a:off x="2849563" y="1773238"/>
            <a:ext cx="3522662" cy="2051050"/>
            <a:chOff x="1750" y="1140"/>
            <a:chExt cx="2219" cy="1292"/>
          </a:xfrm>
        </p:grpSpPr>
        <p:graphicFrame>
          <p:nvGraphicFramePr>
            <p:cNvPr id="2050" name="Object 6"/>
            <p:cNvGraphicFramePr>
              <a:graphicFrameLocks noChangeAspect="1"/>
            </p:cNvGraphicFramePr>
            <p:nvPr/>
          </p:nvGraphicFramePr>
          <p:xfrm>
            <a:off x="1912" y="1162"/>
            <a:ext cx="288" cy="4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1" name="Equação" r:id="rId3" imgW="152280" imgH="215640" progId="Equation.3">
                    <p:embed/>
                  </p:oleObj>
                </mc:Choice>
                <mc:Fallback>
                  <p:oleObj name="Equação" r:id="rId3" imgW="152280" imgH="21564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12" y="1162"/>
                          <a:ext cx="288" cy="4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00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 algn="ctr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2375" name="Line 7"/>
            <p:cNvSpPr>
              <a:spLocks noChangeShapeType="1"/>
            </p:cNvSpPr>
            <p:nvPr/>
          </p:nvSpPr>
          <p:spPr bwMode="auto">
            <a:xfrm flipV="1">
              <a:off x="1838" y="1397"/>
              <a:ext cx="502" cy="454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graphicFrame>
          <p:nvGraphicFramePr>
            <p:cNvPr id="2051" name="Object 8"/>
            <p:cNvGraphicFramePr>
              <a:graphicFrameLocks noChangeAspect="1"/>
            </p:cNvGraphicFramePr>
            <p:nvPr/>
          </p:nvGraphicFramePr>
          <p:xfrm>
            <a:off x="2653" y="1140"/>
            <a:ext cx="288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" name="Equação" r:id="rId5" imgW="152280" imgH="215640" progId="Equation.3">
                    <p:embed/>
                  </p:oleObj>
                </mc:Choice>
                <mc:Fallback>
                  <p:oleObj name="Equação" r:id="rId5" imgW="152280" imgH="21564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53" y="1140"/>
                          <a:ext cx="288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 algn="ctr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2379" name="Arc 11"/>
            <p:cNvSpPr>
              <a:spLocks/>
            </p:cNvSpPr>
            <p:nvPr/>
          </p:nvSpPr>
          <p:spPr bwMode="auto">
            <a:xfrm rot="598804">
              <a:off x="1793" y="1685"/>
              <a:ext cx="1953" cy="588"/>
            </a:xfrm>
            <a:custGeom>
              <a:avLst/>
              <a:gdLst>
                <a:gd name="G0" fmla="+- 21492 0 0"/>
                <a:gd name="G1" fmla="+- 21324 0 0"/>
                <a:gd name="G2" fmla="+- 21600 0 0"/>
                <a:gd name="T0" fmla="*/ 0 w 21492"/>
                <a:gd name="T1" fmla="*/ 19163 h 21324"/>
                <a:gd name="T2" fmla="*/ 18050 w 21492"/>
                <a:gd name="T3" fmla="*/ 0 h 21324"/>
                <a:gd name="T4" fmla="*/ 21492 w 21492"/>
                <a:gd name="T5" fmla="*/ 21324 h 21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92" h="21324" fill="none" extrusionOk="0">
                  <a:moveTo>
                    <a:pt x="0" y="19163"/>
                  </a:moveTo>
                  <a:cubicBezTo>
                    <a:pt x="979" y="9423"/>
                    <a:pt x="8386" y="1559"/>
                    <a:pt x="18050" y="0"/>
                  </a:cubicBezTo>
                </a:path>
                <a:path w="21492" h="21324" stroke="0" extrusionOk="0">
                  <a:moveTo>
                    <a:pt x="0" y="19163"/>
                  </a:moveTo>
                  <a:cubicBezTo>
                    <a:pt x="979" y="9423"/>
                    <a:pt x="8386" y="1559"/>
                    <a:pt x="18050" y="0"/>
                  </a:cubicBezTo>
                  <a:lnTo>
                    <a:pt x="21492" y="21324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42380" name="Arc 12"/>
            <p:cNvSpPr>
              <a:spLocks/>
            </p:cNvSpPr>
            <p:nvPr/>
          </p:nvSpPr>
          <p:spPr bwMode="auto">
            <a:xfrm rot="924224">
              <a:off x="1834" y="1905"/>
              <a:ext cx="2135" cy="527"/>
            </a:xfrm>
            <a:custGeom>
              <a:avLst/>
              <a:gdLst>
                <a:gd name="G0" fmla="+- 21492 0 0"/>
                <a:gd name="G1" fmla="+- 20742 0 0"/>
                <a:gd name="G2" fmla="+- 21600 0 0"/>
                <a:gd name="T0" fmla="*/ 0 w 21492"/>
                <a:gd name="T1" fmla="*/ 18581 h 20742"/>
                <a:gd name="T2" fmla="*/ 15465 w 21492"/>
                <a:gd name="T3" fmla="*/ 0 h 20742"/>
                <a:gd name="T4" fmla="*/ 21492 w 21492"/>
                <a:gd name="T5" fmla="*/ 20742 h 20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92" h="20742" fill="none" extrusionOk="0">
                  <a:moveTo>
                    <a:pt x="0" y="18581"/>
                  </a:moveTo>
                  <a:cubicBezTo>
                    <a:pt x="882" y="9812"/>
                    <a:pt x="7002" y="2458"/>
                    <a:pt x="15464" y="-1"/>
                  </a:cubicBezTo>
                </a:path>
                <a:path w="21492" h="20742" stroke="0" extrusionOk="0">
                  <a:moveTo>
                    <a:pt x="0" y="18581"/>
                  </a:moveTo>
                  <a:cubicBezTo>
                    <a:pt x="882" y="9812"/>
                    <a:pt x="7002" y="2458"/>
                    <a:pt x="15464" y="-1"/>
                  </a:cubicBezTo>
                  <a:lnTo>
                    <a:pt x="21492" y="20742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42384" name="Line 16"/>
            <p:cNvSpPr>
              <a:spLocks noChangeShapeType="1"/>
            </p:cNvSpPr>
            <p:nvPr/>
          </p:nvSpPr>
          <p:spPr bwMode="auto">
            <a:xfrm flipV="1">
              <a:off x="2612" y="1531"/>
              <a:ext cx="454" cy="75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42385" name="Arc 17"/>
            <p:cNvSpPr>
              <a:spLocks/>
            </p:cNvSpPr>
            <p:nvPr/>
          </p:nvSpPr>
          <p:spPr bwMode="auto">
            <a:xfrm rot="540342">
              <a:off x="1750" y="1503"/>
              <a:ext cx="1953" cy="726"/>
            </a:xfrm>
            <a:custGeom>
              <a:avLst/>
              <a:gdLst>
                <a:gd name="G0" fmla="+- 21492 0 0"/>
                <a:gd name="G1" fmla="+- 21283 0 0"/>
                <a:gd name="G2" fmla="+- 21600 0 0"/>
                <a:gd name="T0" fmla="*/ 0 w 21492"/>
                <a:gd name="T1" fmla="*/ 19122 h 21283"/>
                <a:gd name="T2" fmla="*/ 17806 w 21492"/>
                <a:gd name="T3" fmla="*/ 0 h 21283"/>
                <a:gd name="T4" fmla="*/ 21492 w 21492"/>
                <a:gd name="T5" fmla="*/ 21283 h 21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492" h="21283" fill="none" extrusionOk="0">
                  <a:moveTo>
                    <a:pt x="0" y="19122"/>
                  </a:moveTo>
                  <a:cubicBezTo>
                    <a:pt x="970" y="9473"/>
                    <a:pt x="8251" y="1654"/>
                    <a:pt x="17805" y="-1"/>
                  </a:cubicBezTo>
                </a:path>
                <a:path w="21492" h="21283" stroke="0" extrusionOk="0">
                  <a:moveTo>
                    <a:pt x="0" y="19122"/>
                  </a:moveTo>
                  <a:cubicBezTo>
                    <a:pt x="970" y="9473"/>
                    <a:pt x="8251" y="1654"/>
                    <a:pt x="17805" y="-1"/>
                  </a:cubicBezTo>
                  <a:lnTo>
                    <a:pt x="21492" y="21283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42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>
              <a:defRPr/>
            </a:pPr>
            <a:r>
              <a:rPr lang="pt-BR" b="1" smtClean="0">
                <a:solidFill>
                  <a:srgbClr val="FF3300"/>
                </a:solidFill>
              </a:rPr>
              <a:t>Campo Elétrico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07950" y="4767263"/>
            <a:ext cx="89646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pt-BR" altLang="pt-BR" b="0" i="0"/>
              <a:t> A linha de força indica o sentido do movimento espontâneo da carga elétrica:</a:t>
            </a:r>
          </a:p>
        </p:txBody>
      </p:sp>
      <p:sp>
        <p:nvSpPr>
          <p:cNvPr id="453636" name="Rectangle 4"/>
          <p:cNvSpPr>
            <a:spLocks noChangeArrowheads="1"/>
          </p:cNvSpPr>
          <p:nvPr/>
        </p:nvSpPr>
        <p:spPr bwMode="auto">
          <a:xfrm>
            <a:off x="3779838" y="3213100"/>
            <a:ext cx="57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/>
              <a:t>+q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84213" y="1223963"/>
            <a:ext cx="78962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3200" u="sng">
                <a:solidFill>
                  <a:srgbClr val="FFFF00"/>
                </a:solidFill>
              </a:rPr>
              <a:t>Movimento da carga em campo elétrico </a:t>
            </a:r>
          </a:p>
        </p:txBody>
      </p:sp>
      <p:sp>
        <p:nvSpPr>
          <p:cNvPr id="453646" name="Rectangle 14"/>
          <p:cNvSpPr>
            <a:spLocks noChangeArrowheads="1"/>
          </p:cNvSpPr>
          <p:nvPr/>
        </p:nvSpPr>
        <p:spPr bwMode="auto">
          <a:xfrm>
            <a:off x="3851275" y="3644900"/>
            <a:ext cx="576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/>
              <a:t>-q</a:t>
            </a:r>
          </a:p>
        </p:txBody>
      </p:sp>
      <p:grpSp>
        <p:nvGrpSpPr>
          <p:cNvPr id="23559" name="Group 21"/>
          <p:cNvGrpSpPr>
            <a:grpSpLocks/>
          </p:cNvGrpSpPr>
          <p:nvPr/>
        </p:nvGrpSpPr>
        <p:grpSpPr bwMode="auto">
          <a:xfrm>
            <a:off x="179388" y="2101850"/>
            <a:ext cx="8893175" cy="2335213"/>
            <a:chOff x="113" y="1324"/>
            <a:chExt cx="5602" cy="1471"/>
          </a:xfrm>
        </p:grpSpPr>
        <p:sp>
          <p:nvSpPr>
            <p:cNvPr id="23570" name="Rectangle 15"/>
            <p:cNvSpPr>
              <a:spLocks noChangeArrowheads="1"/>
            </p:cNvSpPr>
            <p:nvPr/>
          </p:nvSpPr>
          <p:spPr bwMode="auto">
            <a:xfrm flipH="1">
              <a:off x="3560" y="1324"/>
              <a:ext cx="1724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>
                  <a:solidFill>
                    <a:srgbClr val="FF9900"/>
                  </a:solidFill>
                </a:rPr>
                <a:t>Linhas de campo elétrico</a:t>
              </a:r>
            </a:p>
          </p:txBody>
        </p:sp>
        <p:sp>
          <p:nvSpPr>
            <p:cNvPr id="453648" name="Line 16"/>
            <p:cNvSpPr>
              <a:spLocks noChangeShapeType="1"/>
            </p:cNvSpPr>
            <p:nvPr/>
          </p:nvSpPr>
          <p:spPr bwMode="auto">
            <a:xfrm>
              <a:off x="113" y="1888"/>
              <a:ext cx="560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53649" name="Line 17"/>
            <p:cNvSpPr>
              <a:spLocks noChangeShapeType="1"/>
            </p:cNvSpPr>
            <p:nvPr/>
          </p:nvSpPr>
          <p:spPr bwMode="auto">
            <a:xfrm>
              <a:off x="113" y="2115"/>
              <a:ext cx="560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53650" name="Line 18"/>
            <p:cNvSpPr>
              <a:spLocks noChangeShapeType="1"/>
            </p:cNvSpPr>
            <p:nvPr/>
          </p:nvSpPr>
          <p:spPr bwMode="auto">
            <a:xfrm>
              <a:off x="113" y="2341"/>
              <a:ext cx="560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53651" name="Line 19"/>
            <p:cNvSpPr>
              <a:spLocks noChangeShapeType="1"/>
            </p:cNvSpPr>
            <p:nvPr/>
          </p:nvSpPr>
          <p:spPr bwMode="auto">
            <a:xfrm>
              <a:off x="113" y="2568"/>
              <a:ext cx="560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53652" name="Line 20"/>
            <p:cNvSpPr>
              <a:spLocks noChangeShapeType="1"/>
            </p:cNvSpPr>
            <p:nvPr/>
          </p:nvSpPr>
          <p:spPr bwMode="auto">
            <a:xfrm>
              <a:off x="113" y="2795"/>
              <a:ext cx="560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</p:grpSp>
      <p:sp>
        <p:nvSpPr>
          <p:cNvPr id="453654" name="Rectangle 22"/>
          <p:cNvSpPr>
            <a:spLocks noChangeArrowheads="1"/>
          </p:cNvSpPr>
          <p:nvPr/>
        </p:nvSpPr>
        <p:spPr bwMode="auto">
          <a:xfrm>
            <a:off x="250825" y="5635625"/>
            <a:ext cx="6237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0" i="0"/>
              <a:t>- Carga positiva no sentido da linha de força.</a:t>
            </a:r>
          </a:p>
        </p:txBody>
      </p:sp>
      <p:sp>
        <p:nvSpPr>
          <p:cNvPr id="453655" name="Rectangle 23"/>
          <p:cNvSpPr>
            <a:spLocks noChangeArrowheads="1"/>
          </p:cNvSpPr>
          <p:nvPr/>
        </p:nvSpPr>
        <p:spPr bwMode="auto">
          <a:xfrm>
            <a:off x="250825" y="6165850"/>
            <a:ext cx="8764588" cy="457200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b="0" i="0">
                <a:latin typeface="Arial" pitchFamily="34" charset="0"/>
              </a:rPr>
              <a:t>- Carga negativa no sentido contrário à linha de campo elétrico</a:t>
            </a:r>
            <a:r>
              <a:rPr lang="pt-B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</a:p>
        </p:txBody>
      </p:sp>
      <p:sp>
        <p:nvSpPr>
          <p:cNvPr id="453656" name="Line 24"/>
          <p:cNvSpPr>
            <a:spLocks noChangeShapeType="1"/>
          </p:cNvSpPr>
          <p:nvPr/>
        </p:nvSpPr>
        <p:spPr bwMode="auto">
          <a:xfrm>
            <a:off x="4356100" y="3573463"/>
            <a:ext cx="936625" cy="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53657" name="Line 25"/>
          <p:cNvSpPr>
            <a:spLocks noChangeShapeType="1"/>
          </p:cNvSpPr>
          <p:nvPr/>
        </p:nvSpPr>
        <p:spPr bwMode="auto">
          <a:xfrm>
            <a:off x="4356100" y="3884613"/>
            <a:ext cx="936625" cy="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53658" name="Line 26"/>
          <p:cNvSpPr>
            <a:spLocks noChangeShapeType="1"/>
          </p:cNvSpPr>
          <p:nvPr/>
        </p:nvSpPr>
        <p:spPr bwMode="auto">
          <a:xfrm>
            <a:off x="4356100" y="3500438"/>
            <a:ext cx="936625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53659" name="Line 27"/>
          <p:cNvSpPr>
            <a:spLocks noChangeShapeType="1"/>
          </p:cNvSpPr>
          <p:nvPr/>
        </p:nvSpPr>
        <p:spPr bwMode="auto">
          <a:xfrm flipH="1">
            <a:off x="2916238" y="3860800"/>
            <a:ext cx="936625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53660" name="Rectangle 28"/>
          <p:cNvSpPr>
            <a:spLocks noChangeArrowheads="1"/>
          </p:cNvSpPr>
          <p:nvPr/>
        </p:nvSpPr>
        <p:spPr bwMode="auto">
          <a:xfrm>
            <a:off x="5149850" y="3573463"/>
            <a:ext cx="574675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</a:t>
            </a:r>
          </a:p>
        </p:txBody>
      </p:sp>
      <p:sp>
        <p:nvSpPr>
          <p:cNvPr id="453661" name="Rectangle 29"/>
          <p:cNvSpPr>
            <a:spLocks noChangeArrowheads="1"/>
          </p:cNvSpPr>
          <p:nvPr/>
        </p:nvSpPr>
        <p:spPr bwMode="auto">
          <a:xfrm>
            <a:off x="5164138" y="3213100"/>
            <a:ext cx="574675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</a:t>
            </a:r>
          </a:p>
        </p:txBody>
      </p:sp>
      <p:sp>
        <p:nvSpPr>
          <p:cNvPr id="453662" name="Rectangle 30"/>
          <p:cNvSpPr>
            <a:spLocks noChangeArrowheads="1"/>
          </p:cNvSpPr>
          <p:nvPr/>
        </p:nvSpPr>
        <p:spPr bwMode="auto">
          <a:xfrm>
            <a:off x="4572000" y="2997200"/>
            <a:ext cx="574675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F</a:t>
            </a:r>
          </a:p>
        </p:txBody>
      </p:sp>
      <p:sp>
        <p:nvSpPr>
          <p:cNvPr id="453663" name="Rectangle 31"/>
          <p:cNvSpPr>
            <a:spLocks noChangeArrowheads="1"/>
          </p:cNvSpPr>
          <p:nvPr/>
        </p:nvSpPr>
        <p:spPr bwMode="auto">
          <a:xfrm>
            <a:off x="2484438" y="3532188"/>
            <a:ext cx="574675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3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3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3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4536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4536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4536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4536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4536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4536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4536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4536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3000"/>
                                        <p:tgtEl>
                                          <p:spTgt spid="453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3000"/>
                                        <p:tgtEl>
                                          <p:spTgt spid="453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5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536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53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53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4536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4536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4536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4536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4536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4536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4536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4536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2000"/>
                                        <p:tgtEl>
                                          <p:spTgt spid="453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2000"/>
                                        <p:tgtEl>
                                          <p:spTgt spid="453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36" grpId="0"/>
      <p:bldP spid="453646" grpId="0"/>
      <p:bldP spid="453654" grpId="0"/>
      <p:bldP spid="453655" grpId="0"/>
      <p:bldP spid="453660" grpId="0"/>
      <p:bldP spid="453660" grpId="1"/>
      <p:bldP spid="453660" grpId="2"/>
      <p:bldP spid="453661" grpId="0"/>
      <p:bldP spid="453661" grpId="1"/>
      <p:bldP spid="453661" grpId="2"/>
      <p:bldP spid="453662" grpId="0"/>
      <p:bldP spid="453662" grpId="1"/>
      <p:bldP spid="453662" grpId="2"/>
      <p:bldP spid="453663" grpId="0"/>
      <p:bldP spid="453663" grpId="1"/>
      <p:bldP spid="453663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15888"/>
            <a:ext cx="8686800" cy="17287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pt-BR" sz="2400" b="1" dirty="0" smtClean="0"/>
              <a:t>(PEIES)</a:t>
            </a:r>
            <a:r>
              <a:rPr lang="pt-BR" sz="2400" dirty="0" smtClean="0"/>
              <a:t> No ponto P da figura, onde as linhas paralelas e eqüidistantes representam um campo elétrico uniforme, é colocado um corpo com carga +q. Desconsiderando a ação do campo gravitacional, o corpo se moverá para a: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68313" y="3733800"/>
            <a:ext cx="381635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lphaLcParenR"/>
            </a:pPr>
            <a:r>
              <a:rPr lang="pt-BR" altLang="pt-BR" b="0" i="0"/>
              <a:t>esquerda, em MRU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direita, em MRU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esquerda, em MRUV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direita, em MRUV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direita, com um movimento de aceleração variável</a:t>
            </a:r>
          </a:p>
        </p:txBody>
      </p:sp>
      <p:sp>
        <p:nvSpPr>
          <p:cNvPr id="561156" name="Rectangle 4"/>
          <p:cNvSpPr>
            <a:spLocks noChangeArrowheads="1"/>
          </p:cNvSpPr>
          <p:nvPr/>
        </p:nvSpPr>
        <p:spPr bwMode="auto">
          <a:xfrm>
            <a:off x="4356100" y="1758950"/>
            <a:ext cx="45720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Solução:</a:t>
            </a:r>
          </a:p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1º) Carga positiva desloca-se para pontos de baixo potencial.</a:t>
            </a:r>
          </a:p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2º) O potencial elétrico diminui no sentido de uma linha de campo elétrico. Logo a carga +q desloca-se para direita.</a:t>
            </a:r>
          </a:p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3º) A aceleração é dada por:</a:t>
            </a:r>
          </a:p>
          <a:p>
            <a:pPr algn="ctr" eaLnBrk="1" hangingPunct="1"/>
            <a:r>
              <a:rPr lang="pt-BR" altLang="pt-BR" b="0">
                <a:solidFill>
                  <a:srgbClr val="FF9900"/>
                </a:solidFill>
              </a:rPr>
              <a:t> a=F/m=E.q/m</a:t>
            </a:r>
          </a:p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Como E,q,m são constantes a aceleração tambem é constante logo o movimento é MRUV. </a:t>
            </a:r>
          </a:p>
        </p:txBody>
      </p:sp>
      <p:pic>
        <p:nvPicPr>
          <p:cNvPr id="24581" name="Picture 5" descr="12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773238"/>
            <a:ext cx="3887788" cy="2016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1160" name="Rectangle 8"/>
          <p:cNvSpPr>
            <a:spLocks noChangeArrowheads="1"/>
          </p:cNvSpPr>
          <p:nvPr/>
        </p:nvSpPr>
        <p:spPr bwMode="auto">
          <a:xfrm>
            <a:off x="179388" y="4843463"/>
            <a:ext cx="358775" cy="457200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tabLst>
                <a:tab pos="457200" algn="l"/>
              </a:tabLst>
              <a:defRPr/>
            </a:pPr>
            <a:r>
              <a:rPr lang="pt-B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1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1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1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1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1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1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61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1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61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61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61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61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61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61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61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61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61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61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78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>
                <a:solidFill>
                  <a:srgbClr val="FF3300"/>
                </a:solidFill>
              </a:rPr>
              <a:t>Carga elétrica</a:t>
            </a:r>
          </a:p>
        </p:txBody>
      </p:sp>
      <p:sp>
        <p:nvSpPr>
          <p:cNvPr id="536579" name="Rectangle 3"/>
          <p:cNvSpPr>
            <a:spLocks noChangeArrowheads="1"/>
          </p:cNvSpPr>
          <p:nvPr/>
        </p:nvSpPr>
        <p:spPr bwMode="auto">
          <a:xfrm>
            <a:off x="250825" y="836613"/>
            <a:ext cx="8569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0" i="0"/>
              <a:t>Carga elétrica é uma propriedade da matéria que proporciona a atração ou repulsão entre corpos.</a:t>
            </a:r>
            <a:r>
              <a:rPr lang="pt-BR" altLang="pt-BR"/>
              <a:t> </a:t>
            </a:r>
          </a:p>
        </p:txBody>
      </p:sp>
      <p:pic>
        <p:nvPicPr>
          <p:cNvPr id="536580" name="Picture 4" descr="figuras 0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341438"/>
            <a:ext cx="2808287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6581" name="Rectangle 5"/>
          <p:cNvSpPr>
            <a:spLocks noChangeArrowheads="1"/>
          </p:cNvSpPr>
          <p:nvPr/>
        </p:nvSpPr>
        <p:spPr bwMode="auto">
          <a:xfrm>
            <a:off x="179388" y="1892300"/>
            <a:ext cx="4570412" cy="457200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pt-BR" i="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Quantização da carga elétrica</a:t>
            </a:r>
            <a:r>
              <a:rPr lang="pt-BR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</a:p>
        </p:txBody>
      </p:sp>
      <p:sp>
        <p:nvSpPr>
          <p:cNvPr id="536582" name="Rectangle 6"/>
          <p:cNvSpPr>
            <a:spLocks noChangeArrowheads="1"/>
          </p:cNvSpPr>
          <p:nvPr/>
        </p:nvSpPr>
        <p:spPr bwMode="auto">
          <a:xfrm>
            <a:off x="179388" y="2386013"/>
            <a:ext cx="59055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i="0"/>
              <a:t>A quantidade da carga elétrica </a:t>
            </a:r>
            <a:r>
              <a:rPr lang="pt-BR" altLang="pt-BR" i="0">
                <a:solidFill>
                  <a:srgbClr val="00FF00"/>
                </a:solidFill>
              </a:rPr>
              <a:t>Q</a:t>
            </a:r>
            <a:r>
              <a:rPr lang="pt-BR" altLang="pt-BR" i="0"/>
              <a:t> de um corpo é sempre múltiplo (inteiro </a:t>
            </a:r>
            <a:r>
              <a:rPr lang="pt-BR" altLang="pt-BR" i="0">
                <a:solidFill>
                  <a:srgbClr val="00FF00"/>
                </a:solidFill>
              </a:rPr>
              <a:t>n</a:t>
            </a:r>
            <a:r>
              <a:rPr lang="pt-BR" altLang="pt-BR" i="0"/>
              <a:t>) do quantum de carga </a:t>
            </a:r>
            <a:r>
              <a:rPr lang="pt-BR" altLang="pt-BR" i="0">
                <a:solidFill>
                  <a:srgbClr val="66FF33"/>
                </a:solidFill>
              </a:rPr>
              <a:t>e</a:t>
            </a:r>
            <a:r>
              <a:rPr lang="pt-BR" altLang="pt-BR"/>
              <a:t> </a:t>
            </a:r>
          </a:p>
        </p:txBody>
      </p:sp>
      <p:sp>
        <p:nvSpPr>
          <p:cNvPr id="536583" name="Rectangle 7"/>
          <p:cNvSpPr>
            <a:spLocks noChangeArrowheads="1"/>
          </p:cNvSpPr>
          <p:nvPr/>
        </p:nvSpPr>
        <p:spPr bwMode="auto">
          <a:xfrm>
            <a:off x="684213" y="3789363"/>
            <a:ext cx="84597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i="0">
                <a:solidFill>
                  <a:srgbClr val="FF9900"/>
                </a:solidFill>
              </a:rPr>
              <a:t>Quantum de carga ou carga elementar é a carga do elétron ou a carga do próton e em módulo vale: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-396875" y="5375275"/>
            <a:ext cx="4392613" cy="790575"/>
            <a:chOff x="1112" y="1526"/>
            <a:chExt cx="2993" cy="498"/>
          </a:xfrm>
        </p:grpSpPr>
        <p:sp>
          <p:nvSpPr>
            <p:cNvPr id="536585" name="Rectangle 9"/>
            <p:cNvSpPr>
              <a:spLocks noChangeArrowheads="1"/>
            </p:cNvSpPr>
            <p:nvPr/>
          </p:nvSpPr>
          <p:spPr bwMode="auto">
            <a:xfrm>
              <a:off x="1928" y="1526"/>
              <a:ext cx="1406" cy="498"/>
            </a:xfrm>
            <a:prstGeom prst="rect">
              <a:avLst/>
            </a:prstGeom>
            <a:solidFill>
              <a:srgbClr val="0080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9231" name="Text Box 10"/>
            <p:cNvSpPr txBox="1">
              <a:spLocks noChangeArrowheads="1"/>
            </p:cNvSpPr>
            <p:nvPr/>
          </p:nvSpPr>
          <p:spPr bwMode="auto">
            <a:xfrm>
              <a:off x="1112" y="1570"/>
              <a:ext cx="299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altLang="pt-BR" sz="3600">
                  <a:solidFill>
                    <a:srgbClr val="FFFF00"/>
                  </a:solidFill>
                </a:rPr>
                <a:t>Q = n . e</a:t>
              </a:r>
            </a:p>
          </p:txBody>
        </p:sp>
      </p:grpSp>
      <p:sp>
        <p:nvSpPr>
          <p:cNvPr id="536587" name="Text Box 11"/>
          <p:cNvSpPr txBox="1">
            <a:spLocks noChangeArrowheads="1"/>
          </p:cNvSpPr>
          <p:nvPr/>
        </p:nvSpPr>
        <p:spPr bwMode="auto">
          <a:xfrm>
            <a:off x="2916238" y="5132388"/>
            <a:ext cx="3600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/>
              <a:t>Q = carga do corpo</a:t>
            </a:r>
          </a:p>
        </p:txBody>
      </p:sp>
      <p:sp>
        <p:nvSpPr>
          <p:cNvPr id="536588" name="Text Box 12"/>
          <p:cNvSpPr txBox="1">
            <a:spLocks noChangeArrowheads="1"/>
          </p:cNvSpPr>
          <p:nvPr/>
        </p:nvSpPr>
        <p:spPr bwMode="auto">
          <a:xfrm>
            <a:off x="3276600" y="5559425"/>
            <a:ext cx="57594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/>
              <a:t>n = n° de elétrons em excesso ou falta                                                         e = carga elementar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040313" y="4643438"/>
            <a:ext cx="4103687" cy="519112"/>
            <a:chOff x="975" y="1156"/>
            <a:chExt cx="3629" cy="661"/>
          </a:xfrm>
        </p:grpSpPr>
        <p:sp>
          <p:nvSpPr>
            <p:cNvPr id="536590" name="Rectangle 14"/>
            <p:cNvSpPr>
              <a:spLocks noChangeArrowheads="1"/>
            </p:cNvSpPr>
            <p:nvPr/>
          </p:nvSpPr>
          <p:spPr bwMode="auto">
            <a:xfrm>
              <a:off x="1339" y="1162"/>
              <a:ext cx="2902" cy="635"/>
            </a:xfrm>
            <a:prstGeom prst="rect">
              <a:avLst/>
            </a:prstGeom>
            <a:solidFill>
              <a:srgbClr val="FF6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9229" name="Text Box 15"/>
            <p:cNvSpPr txBox="1">
              <a:spLocks noChangeArrowheads="1"/>
            </p:cNvSpPr>
            <p:nvPr/>
          </p:nvSpPr>
          <p:spPr bwMode="auto">
            <a:xfrm>
              <a:off x="975" y="1156"/>
              <a:ext cx="3629" cy="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/>
                <a:t>e = 1,6 x 10 </a:t>
              </a:r>
              <a:r>
                <a:rPr lang="pt-BR" altLang="pt-BR" sz="2800" baseline="30000"/>
                <a:t>-19</a:t>
              </a:r>
              <a:r>
                <a:rPr lang="pt-BR" altLang="pt-BR" sz="2800"/>
                <a:t> C   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3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6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6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36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3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0"/>
                                        <p:tgtEl>
                                          <p:spTgt spid="53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0"/>
                                        <p:tgtEl>
                                          <p:spTgt spid="53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579" grpId="0"/>
      <p:bldP spid="536581" grpId="0"/>
      <p:bldP spid="536582" grpId="0"/>
      <p:bldP spid="536583" grpId="0"/>
      <p:bldP spid="536587" grpId="0"/>
      <p:bldP spid="53658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16013" y="1557338"/>
            <a:ext cx="3313112" cy="1008062"/>
            <a:chOff x="3152" y="890"/>
            <a:chExt cx="2087" cy="635"/>
          </a:xfrm>
        </p:grpSpPr>
        <p:sp>
          <p:nvSpPr>
            <p:cNvPr id="443395" name="Rectangle 3"/>
            <p:cNvSpPr>
              <a:spLocks noChangeArrowheads="1"/>
            </p:cNvSpPr>
            <p:nvPr/>
          </p:nvSpPr>
          <p:spPr bwMode="auto">
            <a:xfrm>
              <a:off x="3152" y="890"/>
              <a:ext cx="2087" cy="635"/>
            </a:xfrm>
            <a:prstGeom prst="rect">
              <a:avLst/>
            </a:prstGeom>
            <a:solidFill>
              <a:srgbClr val="FF66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5624" name="Text Box 4"/>
            <p:cNvSpPr txBox="1">
              <a:spLocks noChangeArrowheads="1"/>
            </p:cNvSpPr>
            <p:nvPr/>
          </p:nvSpPr>
          <p:spPr bwMode="auto">
            <a:xfrm>
              <a:off x="3176" y="915"/>
              <a:ext cx="1960" cy="596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sz="2800"/>
                <a:t>E</a:t>
              </a:r>
              <a:r>
                <a:rPr lang="pt-BR" altLang="pt-BR" sz="2800" baseline="-25000"/>
                <a:t>p  </a:t>
              </a:r>
              <a:r>
                <a:rPr lang="pt-BR" altLang="pt-BR" sz="2800"/>
                <a:t> =</a:t>
              </a:r>
              <a:r>
                <a:rPr lang="pt-BR" altLang="pt-BR" sz="2800" i="0"/>
                <a:t>  </a:t>
              </a:r>
              <a:r>
                <a:rPr lang="pt-BR" altLang="pt-BR" sz="2800"/>
                <a:t>k </a:t>
              </a:r>
              <a:r>
                <a:rPr lang="en-US" altLang="pt-BR" sz="2800"/>
                <a:t>l</a:t>
              </a:r>
              <a:r>
                <a:rPr lang="pt-BR" altLang="pt-BR" sz="2800"/>
                <a:t>Q</a:t>
              </a:r>
              <a:r>
                <a:rPr lang="pt-BR" altLang="pt-BR" sz="2800" baseline="-25000"/>
                <a:t>1</a:t>
              </a:r>
              <a:r>
                <a:rPr lang="pt-BR" altLang="pt-BR" sz="2800"/>
                <a:t> </a:t>
              </a:r>
              <a:r>
                <a:rPr lang="en-US" altLang="pt-BR" sz="2800"/>
                <a:t>l</a:t>
              </a:r>
              <a:r>
                <a:rPr lang="pt-BR" altLang="pt-BR" sz="2800"/>
                <a:t> . </a:t>
              </a:r>
              <a:r>
                <a:rPr lang="en-US" altLang="pt-BR" sz="2800"/>
                <a:t>l</a:t>
              </a:r>
              <a:r>
                <a:rPr lang="pt-BR" altLang="pt-BR" sz="2800"/>
                <a:t>Q</a:t>
              </a:r>
              <a:r>
                <a:rPr lang="pt-BR" altLang="pt-BR" sz="2800" baseline="-25000"/>
                <a:t>2</a:t>
              </a:r>
              <a:r>
                <a:rPr lang="en-US" altLang="pt-BR" sz="2800"/>
                <a:t>l</a:t>
              </a:r>
            </a:p>
            <a:p>
              <a:pPr eaLnBrk="1" hangingPunct="1"/>
              <a:r>
                <a:rPr lang="pt-BR" altLang="pt-BR" sz="2800"/>
                <a:t>                    d </a:t>
              </a:r>
            </a:p>
          </p:txBody>
        </p:sp>
        <p:sp>
          <p:nvSpPr>
            <p:cNvPr id="443397" name="Line 5"/>
            <p:cNvSpPr>
              <a:spLocks noChangeShapeType="1"/>
            </p:cNvSpPr>
            <p:nvPr/>
          </p:nvSpPr>
          <p:spPr bwMode="auto">
            <a:xfrm flipV="1">
              <a:off x="4014" y="1208"/>
              <a:ext cx="108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</p:grpSp>
      <p:sp>
        <p:nvSpPr>
          <p:cNvPr id="443398" name="Text Box 6"/>
          <p:cNvSpPr txBox="1">
            <a:spLocks noChangeArrowheads="1"/>
          </p:cNvSpPr>
          <p:nvPr/>
        </p:nvSpPr>
        <p:spPr bwMode="auto">
          <a:xfrm>
            <a:off x="395288" y="893763"/>
            <a:ext cx="68405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800">
                <a:solidFill>
                  <a:srgbClr val="FFFF00"/>
                </a:solidFill>
              </a:rPr>
              <a:t>Energia potencial elétrica</a:t>
            </a:r>
          </a:p>
        </p:txBody>
      </p:sp>
      <p:sp>
        <p:nvSpPr>
          <p:cNvPr id="443399" name="Text Box 7"/>
          <p:cNvSpPr txBox="1">
            <a:spLocks noChangeArrowheads="1"/>
          </p:cNvSpPr>
          <p:nvPr/>
        </p:nvSpPr>
        <p:spPr bwMode="auto">
          <a:xfrm>
            <a:off x="468313" y="2693988"/>
            <a:ext cx="56165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800">
                <a:solidFill>
                  <a:srgbClr val="FFFF00"/>
                </a:solidFill>
              </a:rPr>
              <a:t>Potencial elétrico V e tensão U</a:t>
            </a:r>
          </a:p>
        </p:txBody>
      </p:sp>
      <p:sp>
        <p:nvSpPr>
          <p:cNvPr id="443400" name="Text Box 8"/>
          <p:cNvSpPr txBox="1">
            <a:spLocks noChangeArrowheads="1"/>
          </p:cNvSpPr>
          <p:nvPr/>
        </p:nvSpPr>
        <p:spPr bwMode="auto">
          <a:xfrm>
            <a:off x="1258888" y="5734050"/>
            <a:ext cx="1871662" cy="557213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800"/>
              <a:t>U = E</a:t>
            </a:r>
            <a:r>
              <a:rPr lang="pt-BR" altLang="pt-BR" sz="2800" baseline="-25000"/>
              <a:t> </a:t>
            </a:r>
            <a:r>
              <a:rPr lang="pt-BR" altLang="pt-BR" sz="2800"/>
              <a:t>. d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84213" y="3571875"/>
            <a:ext cx="1584325" cy="1585913"/>
            <a:chOff x="3424" y="2659"/>
            <a:chExt cx="998" cy="999"/>
          </a:xfrm>
        </p:grpSpPr>
        <p:sp>
          <p:nvSpPr>
            <p:cNvPr id="443402" name="Rectangle 10"/>
            <p:cNvSpPr>
              <a:spLocks noChangeArrowheads="1"/>
            </p:cNvSpPr>
            <p:nvPr/>
          </p:nvSpPr>
          <p:spPr bwMode="auto">
            <a:xfrm>
              <a:off x="3424" y="2660"/>
              <a:ext cx="998" cy="726"/>
            </a:xfrm>
            <a:prstGeom prst="rect">
              <a:avLst/>
            </a:prstGeom>
            <a:solidFill>
              <a:srgbClr val="0080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grpSp>
          <p:nvGrpSpPr>
            <p:cNvPr id="25619" name="Group 11"/>
            <p:cNvGrpSpPr>
              <a:grpSpLocks/>
            </p:cNvGrpSpPr>
            <p:nvPr/>
          </p:nvGrpSpPr>
          <p:grpSpPr bwMode="auto">
            <a:xfrm>
              <a:off x="3458" y="2659"/>
              <a:ext cx="919" cy="999"/>
              <a:chOff x="3366" y="2750"/>
              <a:chExt cx="919" cy="999"/>
            </a:xfrm>
          </p:grpSpPr>
          <p:sp>
            <p:nvSpPr>
              <p:cNvPr id="25620" name="Text Box 12"/>
              <p:cNvSpPr txBox="1">
                <a:spLocks noChangeArrowheads="1"/>
              </p:cNvSpPr>
              <p:nvPr/>
            </p:nvSpPr>
            <p:spPr bwMode="auto">
              <a:xfrm>
                <a:off x="3366" y="2956"/>
                <a:ext cx="52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pt-BR" altLang="pt-BR" sz="2800"/>
                  <a:t>V = </a:t>
                </a:r>
              </a:p>
            </p:txBody>
          </p:sp>
          <p:sp>
            <p:nvSpPr>
              <p:cNvPr id="25621" name="Text Box 13"/>
              <p:cNvSpPr txBox="1">
                <a:spLocks noChangeArrowheads="1"/>
              </p:cNvSpPr>
              <p:nvPr/>
            </p:nvSpPr>
            <p:spPr bwMode="auto">
              <a:xfrm>
                <a:off x="3787" y="2750"/>
                <a:ext cx="498" cy="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5000"/>
                  </a:spcBef>
                </a:pPr>
                <a:r>
                  <a:rPr lang="pt-BR" altLang="pt-BR" sz="2800"/>
                  <a:t>E</a:t>
                </a:r>
                <a:r>
                  <a:rPr lang="pt-BR" altLang="pt-BR" sz="2800" baseline="-25000"/>
                  <a:t>p</a:t>
                </a:r>
                <a:endParaRPr lang="pt-BR" altLang="pt-BR" sz="2800"/>
              </a:p>
              <a:p>
                <a:pPr eaLnBrk="1" hangingPunct="1">
                  <a:spcBef>
                    <a:spcPct val="25000"/>
                  </a:spcBef>
                </a:pPr>
                <a:r>
                  <a:rPr lang="pt-BR" altLang="pt-BR" sz="2800"/>
                  <a:t>  q</a:t>
                </a:r>
                <a:endParaRPr lang="pt-BR" altLang="pt-BR" sz="2800" baseline="-25000"/>
              </a:p>
              <a:p>
                <a:pPr eaLnBrk="1" hangingPunct="1">
                  <a:spcBef>
                    <a:spcPct val="25000"/>
                  </a:spcBef>
                </a:pPr>
                <a:endParaRPr lang="pt-BR" altLang="pt-BR" sz="2800"/>
              </a:p>
            </p:txBody>
          </p:sp>
          <p:sp>
            <p:nvSpPr>
              <p:cNvPr id="443406" name="Line 14"/>
              <p:cNvSpPr>
                <a:spLocks noChangeShapeType="1"/>
              </p:cNvSpPr>
              <p:nvPr/>
            </p:nvSpPr>
            <p:spPr bwMode="auto">
              <a:xfrm>
                <a:off x="3877" y="3113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</p:grp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3348038" y="3706813"/>
            <a:ext cx="2447925" cy="946150"/>
            <a:chOff x="3379" y="3475"/>
            <a:chExt cx="1542" cy="596"/>
          </a:xfrm>
        </p:grpSpPr>
        <p:sp>
          <p:nvSpPr>
            <p:cNvPr id="443408" name="Rectangle 16"/>
            <p:cNvSpPr>
              <a:spLocks noChangeArrowheads="1"/>
            </p:cNvSpPr>
            <p:nvPr/>
          </p:nvSpPr>
          <p:spPr bwMode="auto">
            <a:xfrm>
              <a:off x="3379" y="3475"/>
              <a:ext cx="1089" cy="590"/>
            </a:xfrm>
            <a:prstGeom prst="rect">
              <a:avLst/>
            </a:prstGeom>
            <a:solidFill>
              <a:srgbClr val="0080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5616" name="Text Box 17"/>
            <p:cNvSpPr txBox="1">
              <a:spLocks noChangeArrowheads="1"/>
            </p:cNvSpPr>
            <p:nvPr/>
          </p:nvSpPr>
          <p:spPr bwMode="auto">
            <a:xfrm>
              <a:off x="3424" y="3475"/>
              <a:ext cx="1497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sz="2800"/>
                <a:t>V = k Q</a:t>
              </a:r>
              <a:endParaRPr lang="en-US" altLang="pt-BR" sz="2800"/>
            </a:p>
            <a:p>
              <a:pPr eaLnBrk="1" hangingPunct="1"/>
              <a:r>
                <a:rPr lang="pt-BR" altLang="pt-BR" sz="2800"/>
                <a:t>          d </a:t>
              </a:r>
            </a:p>
          </p:txBody>
        </p:sp>
        <p:sp>
          <p:nvSpPr>
            <p:cNvPr id="443410" name="Line 18"/>
            <p:cNvSpPr>
              <a:spLocks noChangeShapeType="1"/>
            </p:cNvSpPr>
            <p:nvPr/>
          </p:nvSpPr>
          <p:spPr bwMode="auto">
            <a:xfrm flipV="1">
              <a:off x="4059" y="3793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</p:grpSp>
      <p:sp>
        <p:nvSpPr>
          <p:cNvPr id="443411" name="Rectangle 19"/>
          <p:cNvSpPr>
            <a:spLocks noChangeArrowheads="1"/>
          </p:cNvSpPr>
          <p:nvPr/>
        </p:nvSpPr>
        <p:spPr bwMode="auto">
          <a:xfrm>
            <a:off x="3635375" y="5805488"/>
            <a:ext cx="521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i="0">
                <a:solidFill>
                  <a:srgbClr val="FFFF00"/>
                </a:solidFill>
              </a:rPr>
              <a:t>Onde</a:t>
            </a:r>
            <a:r>
              <a:rPr lang="pt-BR" altLang="pt-BR" i="0">
                <a:solidFill>
                  <a:srgbClr val="FF9900"/>
                </a:solidFill>
              </a:rPr>
              <a:t> U = V</a:t>
            </a:r>
            <a:r>
              <a:rPr lang="pt-BR" altLang="pt-BR" sz="1400" i="0">
                <a:solidFill>
                  <a:srgbClr val="FF9900"/>
                </a:solidFill>
              </a:rPr>
              <a:t>A</a:t>
            </a:r>
            <a:r>
              <a:rPr lang="pt-BR" altLang="pt-BR" i="0">
                <a:solidFill>
                  <a:srgbClr val="FF9900"/>
                </a:solidFill>
              </a:rPr>
              <a:t>−V</a:t>
            </a:r>
            <a:r>
              <a:rPr lang="pt-BR" altLang="pt-BR" sz="1400" i="0">
                <a:solidFill>
                  <a:srgbClr val="FF9900"/>
                </a:solidFill>
              </a:rPr>
              <a:t>B</a:t>
            </a:r>
            <a:r>
              <a:rPr lang="pt-BR" altLang="pt-BR" i="0">
                <a:solidFill>
                  <a:srgbClr val="FFFF00"/>
                </a:solidFill>
              </a:rPr>
              <a:t> é a ddp ou tensão</a:t>
            </a:r>
            <a:r>
              <a:rPr lang="pt-BR" altLang="pt-BR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443412" name="Line 20"/>
          <p:cNvSpPr>
            <a:spLocks noChangeShapeType="1"/>
          </p:cNvSpPr>
          <p:nvPr/>
        </p:nvSpPr>
        <p:spPr bwMode="auto">
          <a:xfrm>
            <a:off x="5364163" y="4076700"/>
            <a:ext cx="10080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43413" name="AutoShape 21"/>
          <p:cNvSpPr>
            <a:spLocks/>
          </p:cNvSpPr>
          <p:nvPr/>
        </p:nvSpPr>
        <p:spPr bwMode="auto">
          <a:xfrm>
            <a:off x="6516688" y="3573463"/>
            <a:ext cx="287337" cy="1008062"/>
          </a:xfrm>
          <a:prstGeom prst="leftBrace">
            <a:avLst>
              <a:gd name="adj1" fmla="val 2923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43414" name="Rectangle 22"/>
          <p:cNvSpPr>
            <a:spLocks noChangeArrowheads="1"/>
          </p:cNvSpPr>
          <p:nvPr/>
        </p:nvSpPr>
        <p:spPr bwMode="auto">
          <a:xfrm>
            <a:off x="6740525" y="3716338"/>
            <a:ext cx="1792288" cy="822325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pt-B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Q+ gera V+</a:t>
            </a:r>
          </a:p>
          <a:p>
            <a:pPr algn="ctr">
              <a:defRPr/>
            </a:pPr>
            <a:r>
              <a:rPr lang="pt-B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Q− gera V−</a:t>
            </a:r>
          </a:p>
        </p:txBody>
      </p:sp>
      <p:sp>
        <p:nvSpPr>
          <p:cNvPr id="443415" name="Line 23"/>
          <p:cNvSpPr>
            <a:spLocks noChangeShapeType="1"/>
          </p:cNvSpPr>
          <p:nvPr/>
        </p:nvSpPr>
        <p:spPr bwMode="auto">
          <a:xfrm>
            <a:off x="2411413" y="4221163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43416" name="Rectangle 24"/>
          <p:cNvSpPr>
            <a:spLocks noChangeArrowheads="1"/>
          </p:cNvSpPr>
          <p:nvPr/>
        </p:nvSpPr>
        <p:spPr bwMode="auto">
          <a:xfrm>
            <a:off x="1187450" y="5013325"/>
            <a:ext cx="6008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i="0">
                <a:solidFill>
                  <a:srgbClr val="EA27EF"/>
                </a:solidFill>
              </a:rPr>
              <a:t>Para um campo elétrico uniforme - CEU</a:t>
            </a:r>
            <a:r>
              <a:rPr lang="pt-BR" altLang="pt-BR">
                <a:solidFill>
                  <a:srgbClr val="EA27EF"/>
                </a:solidFill>
              </a:rPr>
              <a:t> </a:t>
            </a:r>
          </a:p>
        </p:txBody>
      </p:sp>
      <p:sp>
        <p:nvSpPr>
          <p:cNvPr id="25614" name="Text Box 25"/>
          <p:cNvSpPr txBox="1">
            <a:spLocks noChangeArrowheads="1"/>
          </p:cNvSpPr>
          <p:nvPr/>
        </p:nvSpPr>
        <p:spPr bwMode="auto">
          <a:xfrm>
            <a:off x="250825" y="188913"/>
            <a:ext cx="88931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3200">
                <a:solidFill>
                  <a:srgbClr val="FF3300"/>
                </a:solidFill>
              </a:rPr>
              <a:t>Energia potencial (E</a:t>
            </a:r>
            <a:r>
              <a:rPr lang="pt-BR" altLang="pt-BR" sz="1600">
                <a:solidFill>
                  <a:srgbClr val="FF3300"/>
                </a:solidFill>
              </a:rPr>
              <a:t>P</a:t>
            </a:r>
            <a:r>
              <a:rPr lang="pt-BR" altLang="pt-BR" sz="3200">
                <a:solidFill>
                  <a:srgbClr val="FF3300"/>
                </a:solidFill>
              </a:rPr>
              <a:t>) e Potencial elétrico (V)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4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3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43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4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4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43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43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43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8" grpId="0"/>
      <p:bldP spid="443399" grpId="0"/>
      <p:bldP spid="443400" grpId="0" animBg="1"/>
      <p:bldP spid="443411" grpId="0"/>
      <p:bldP spid="443413" grpId="0" animBg="1"/>
      <p:bldP spid="443414" grpId="0"/>
      <p:bldP spid="4434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4418" name="Picture 2" descr="2006-01-05_15-31-03-5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765175"/>
            <a:ext cx="5688013" cy="590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754063" y="188913"/>
            <a:ext cx="79216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pt-BR" altLang="pt-BR" sz="2800">
                <a:solidFill>
                  <a:srgbClr val="F12525"/>
                </a:solidFill>
              </a:rPr>
              <a:t>Campo e potencial de um condutor esférico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179388" y="1484313"/>
            <a:ext cx="2376487" cy="494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pt-BR" altLang="pt-BR"/>
              <a:t>Em um condutor em equilíbrio eletrostático, as cargas elétricas livres permanecem na superfície.</a:t>
            </a:r>
          </a:p>
          <a:p>
            <a:pPr eaLnBrk="1" hangingPunct="1">
              <a:spcBef>
                <a:spcPct val="10000"/>
              </a:spcBef>
            </a:pPr>
            <a:endParaRPr lang="pt-BR" altLang="pt-BR">
              <a:solidFill>
                <a:srgbClr val="FF9900"/>
              </a:solidFill>
            </a:endParaRPr>
          </a:p>
          <a:p>
            <a:pPr eaLnBrk="1" hangingPunct="1">
              <a:spcBef>
                <a:spcPct val="10000"/>
              </a:spcBef>
            </a:pPr>
            <a:r>
              <a:rPr lang="pt-BR" altLang="pt-BR">
                <a:solidFill>
                  <a:srgbClr val="FF9900"/>
                </a:solidFill>
              </a:rPr>
              <a:t>Aplicação:</a:t>
            </a:r>
          </a:p>
          <a:p>
            <a:pPr eaLnBrk="1" hangingPunct="1">
              <a:spcBef>
                <a:spcPct val="10000"/>
              </a:spcBef>
            </a:pPr>
            <a:r>
              <a:rPr lang="pt-BR" altLang="pt-BR">
                <a:solidFill>
                  <a:srgbClr val="FF9900"/>
                </a:solidFill>
              </a:rPr>
              <a:t>Blindagem eletrostática e cabo coaxial</a:t>
            </a:r>
          </a:p>
        </p:txBody>
      </p:sp>
      <p:sp>
        <p:nvSpPr>
          <p:cNvPr id="444421" name="Text Box 5"/>
          <p:cNvSpPr txBox="1">
            <a:spLocks noChangeArrowheads="1"/>
          </p:cNvSpPr>
          <p:nvPr/>
        </p:nvSpPr>
        <p:spPr bwMode="auto">
          <a:xfrm>
            <a:off x="4567238" y="2478088"/>
            <a:ext cx="38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pt-BR" altLang="pt-BR" sz="4000">
                <a:solidFill>
                  <a:srgbClr val="F12525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4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4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44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/>
      <p:bldP spid="4444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713788" cy="3168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pt-BR" sz="2400" b="1" smtClean="0"/>
              <a:t>(UFSM 98) </a:t>
            </a:r>
            <a:r>
              <a:rPr lang="pt-BR" sz="2400" smtClean="0"/>
              <a:t>São feitas as seguintes afirmações a respeito de um condutor eletrizado e em equilíbrio eletrostático: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2400" smtClean="0"/>
              <a:t>I- A carga elétrica em excesso localiza-se na superfície externa.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2400" smtClean="0"/>
              <a:t>II- No interior, o campo elétrico é nulo.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2400" smtClean="0"/>
              <a:t>III- No seu interior, o potencial é nulo.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2400" smtClean="0"/>
              <a:t>Está(ão) correta(s):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23850" y="3167063"/>
            <a:ext cx="381635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lphaLcParenR"/>
            </a:pPr>
            <a:r>
              <a:rPr lang="pt-BR" altLang="pt-BR" b="0" i="0"/>
              <a:t>apenas I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apenas II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apenas III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apenas I e II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apenas I e III</a:t>
            </a:r>
          </a:p>
        </p:txBody>
      </p:sp>
      <p:sp>
        <p:nvSpPr>
          <p:cNvPr id="569348" name="Rectangle 4"/>
          <p:cNvSpPr>
            <a:spLocks noChangeArrowheads="1"/>
          </p:cNvSpPr>
          <p:nvPr/>
        </p:nvSpPr>
        <p:spPr bwMode="auto">
          <a:xfrm>
            <a:off x="5581650" y="3068638"/>
            <a:ext cx="1727200" cy="1917700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tabLst>
                <a:tab pos="457200" algn="l"/>
              </a:tabLst>
              <a:defRPr/>
            </a:pPr>
            <a:r>
              <a:rPr lang="pt-BR" b="0">
                <a:solidFill>
                  <a:srgbClr val="FF9900"/>
                </a:solidFill>
                <a:latin typeface="Arial" pitchFamily="34" charset="0"/>
              </a:rPr>
              <a:t>Solução: </a:t>
            </a:r>
          </a:p>
          <a:p>
            <a:pPr marL="342900" indent="-342900">
              <a:tabLst>
                <a:tab pos="457200" algn="l"/>
              </a:tabLst>
              <a:defRPr/>
            </a:pPr>
            <a:r>
              <a:rPr lang="pt-BR" b="0">
                <a:solidFill>
                  <a:srgbClr val="FF9900"/>
                </a:solidFill>
                <a:latin typeface="Arial" pitchFamily="34" charset="0"/>
              </a:rPr>
              <a:t> I </a:t>
            </a:r>
            <a:r>
              <a:rPr lang="pt-BR" b="0">
                <a:solidFill>
                  <a:srgbClr val="FF9900"/>
                </a:solidFill>
                <a:latin typeface="Arial" pitchFamily="34" charset="0"/>
                <a:sym typeface="Wingdings 3" pitchFamily="18" charset="2"/>
              </a:rPr>
              <a:t></a:t>
            </a:r>
            <a:r>
              <a:rPr lang="pt-BR" b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pt-B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sym typeface="Wingdings 2" pitchFamily="18" charset="2"/>
              </a:rPr>
              <a:t></a:t>
            </a:r>
            <a:endParaRPr lang="pt-BR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marL="342900" indent="-342900">
              <a:tabLst>
                <a:tab pos="457200" algn="l"/>
              </a:tabLst>
              <a:defRPr/>
            </a:pPr>
            <a:r>
              <a:rPr lang="pt-BR" b="0">
                <a:solidFill>
                  <a:srgbClr val="FF9900"/>
                </a:solidFill>
                <a:latin typeface="Arial" pitchFamily="34" charset="0"/>
              </a:rPr>
              <a:t>II </a:t>
            </a:r>
            <a:r>
              <a:rPr lang="pt-BR" b="0">
                <a:solidFill>
                  <a:srgbClr val="FF9900"/>
                </a:solidFill>
                <a:latin typeface="Arial" pitchFamily="34" charset="0"/>
                <a:sym typeface="Wingdings 3" pitchFamily="18" charset="2"/>
              </a:rPr>
              <a:t></a:t>
            </a:r>
            <a:r>
              <a:rPr lang="pt-BR" b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pt-B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sym typeface="Wingdings 2" pitchFamily="18" charset="2"/>
              </a:rPr>
              <a:t></a:t>
            </a:r>
          </a:p>
          <a:p>
            <a:pPr marL="342900" indent="-342900">
              <a:tabLst>
                <a:tab pos="457200" algn="l"/>
              </a:tabLst>
              <a:defRPr/>
            </a:pPr>
            <a:r>
              <a:rPr lang="pt-BR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sym typeface="Wingdings 2" pitchFamily="18" charset="2"/>
              </a:rPr>
              <a:t>III </a:t>
            </a:r>
            <a:r>
              <a:rPr lang="pt-BR" b="0">
                <a:solidFill>
                  <a:srgbClr val="FF9900"/>
                </a:solidFill>
                <a:latin typeface="Arial" pitchFamily="34" charset="0"/>
                <a:sym typeface="Wingdings 3" pitchFamily="18" charset="2"/>
              </a:rPr>
              <a:t> </a:t>
            </a:r>
            <a:r>
              <a:rPr lang="pt-B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sym typeface="Wingdings 2" pitchFamily="18" charset="2"/>
              </a:rPr>
              <a:t></a:t>
            </a:r>
            <a:endParaRPr lang="pt-BR" b="0">
              <a:solidFill>
                <a:srgbClr val="FF9900"/>
              </a:solidFill>
              <a:latin typeface="Arial" pitchFamily="34" charset="0"/>
            </a:endParaRPr>
          </a:p>
          <a:p>
            <a:pPr marL="342900" indent="-342900">
              <a:tabLst>
                <a:tab pos="457200" algn="l"/>
              </a:tabLst>
              <a:defRPr/>
            </a:pPr>
            <a:endParaRPr lang="pt-BR" b="0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569349" name="Rectangle 5"/>
          <p:cNvSpPr>
            <a:spLocks noChangeArrowheads="1"/>
          </p:cNvSpPr>
          <p:nvPr/>
        </p:nvSpPr>
        <p:spPr bwMode="auto">
          <a:xfrm>
            <a:off x="34925" y="4292600"/>
            <a:ext cx="358775" cy="457200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tabLst>
                <a:tab pos="457200" algn="l"/>
              </a:tabLst>
              <a:defRPr/>
            </a:pPr>
            <a:r>
              <a:rPr lang="pt-B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9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9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9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69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9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69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69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9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9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69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9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69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4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Text Box 2"/>
          <p:cNvSpPr txBox="1">
            <a:spLocks noChangeArrowheads="1"/>
          </p:cNvSpPr>
          <p:nvPr/>
        </p:nvSpPr>
        <p:spPr bwMode="auto">
          <a:xfrm>
            <a:off x="323850" y="2333625"/>
            <a:ext cx="5902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/>
              <a:t>Onde U é a diferença de potencial</a:t>
            </a:r>
          </a:p>
        </p:txBody>
      </p:sp>
      <p:sp>
        <p:nvSpPr>
          <p:cNvPr id="445443" name="Text Box 3"/>
          <p:cNvSpPr txBox="1">
            <a:spLocks noChangeArrowheads="1"/>
          </p:cNvSpPr>
          <p:nvPr/>
        </p:nvSpPr>
        <p:spPr bwMode="auto">
          <a:xfrm>
            <a:off x="6372225" y="1557338"/>
            <a:ext cx="1436688" cy="557212"/>
          </a:xfrm>
          <a:prstGeom prst="rect">
            <a:avLst/>
          </a:prstGeom>
          <a:solidFill>
            <a:srgbClr val="FF66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i="0"/>
              <a:t>W = qU</a:t>
            </a:r>
          </a:p>
        </p:txBody>
      </p:sp>
      <p:sp>
        <p:nvSpPr>
          <p:cNvPr id="445444" name="Text Box 4"/>
          <p:cNvSpPr txBox="1">
            <a:spLocks noChangeArrowheads="1"/>
          </p:cNvSpPr>
          <p:nvPr/>
        </p:nvSpPr>
        <p:spPr bwMode="auto">
          <a:xfrm>
            <a:off x="6299200" y="2349500"/>
            <a:ext cx="2089150" cy="557213"/>
          </a:xfrm>
          <a:prstGeom prst="rect">
            <a:avLst/>
          </a:prstGeom>
          <a:solidFill>
            <a:srgbClr val="0080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/>
              <a:t>U = V</a:t>
            </a:r>
            <a:r>
              <a:rPr lang="pt-BR" altLang="pt-BR" sz="2800" baseline="-25000"/>
              <a:t>a</a:t>
            </a:r>
            <a:r>
              <a:rPr lang="pt-BR" altLang="pt-BR" sz="2800"/>
              <a:t> – V</a:t>
            </a:r>
            <a:r>
              <a:rPr lang="pt-BR" altLang="pt-BR" sz="2800" baseline="-25000"/>
              <a:t>b</a:t>
            </a:r>
            <a:endParaRPr lang="pt-BR" altLang="pt-BR" sz="2800"/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1998663" y="211138"/>
            <a:ext cx="51212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3200">
                <a:solidFill>
                  <a:srgbClr val="F12525"/>
                </a:solidFill>
              </a:rPr>
              <a:t>Trabalho da força elétrica</a:t>
            </a:r>
          </a:p>
        </p:txBody>
      </p:sp>
      <p:pic>
        <p:nvPicPr>
          <p:cNvPr id="445447" name="Picture 7" descr="2006-01-08_23-51-25-8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3284538"/>
            <a:ext cx="540067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5448" name="Text Box 8"/>
          <p:cNvSpPr txBox="1">
            <a:spLocks noChangeArrowheads="1"/>
          </p:cNvSpPr>
          <p:nvPr/>
        </p:nvSpPr>
        <p:spPr bwMode="auto">
          <a:xfrm>
            <a:off x="34925" y="3470275"/>
            <a:ext cx="36004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/>
              <a:t>O trabalho independe da trajetória. </a:t>
            </a:r>
          </a:p>
        </p:txBody>
      </p:sp>
      <p:sp>
        <p:nvSpPr>
          <p:cNvPr id="445449" name="Text Box 9"/>
          <p:cNvSpPr txBox="1">
            <a:spLocks noChangeArrowheads="1"/>
          </p:cNvSpPr>
          <p:nvPr/>
        </p:nvSpPr>
        <p:spPr bwMode="auto">
          <a:xfrm>
            <a:off x="34925" y="4473575"/>
            <a:ext cx="3529013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/>
              <a:t>Se o trabalho for positivo o movimento é espontâneo. </a:t>
            </a:r>
          </a:p>
          <a:p>
            <a:pPr eaLnBrk="1" hangingPunct="1"/>
            <a:r>
              <a:rPr lang="pt-BR" altLang="pt-BR"/>
              <a:t>Se o trabalho for negativo o movimento é forçado.  </a:t>
            </a:r>
          </a:p>
        </p:txBody>
      </p:sp>
      <p:sp>
        <p:nvSpPr>
          <p:cNvPr id="445450" name="Text Box 10"/>
          <p:cNvSpPr txBox="1">
            <a:spLocks noChangeArrowheads="1"/>
          </p:cNvSpPr>
          <p:nvPr/>
        </p:nvSpPr>
        <p:spPr bwMode="auto">
          <a:xfrm>
            <a:off x="107950" y="765175"/>
            <a:ext cx="9036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/>
              <a:t>O trabalho da força elétrica ou do campo elétrico depende da diferença de potencial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5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5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5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54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54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54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54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54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54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54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54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4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0"/>
                                        <p:tgtEl>
                                          <p:spTgt spid="44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3000"/>
                                        <p:tgtEl>
                                          <p:spTgt spid="44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3000"/>
                                        <p:tgtEl>
                                          <p:spTgt spid="44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2" grpId="0"/>
      <p:bldP spid="445443" grpId="0" animBg="1"/>
      <p:bldP spid="445444" grpId="0" animBg="1"/>
      <p:bldP spid="445448" grpId="0"/>
      <p:bldP spid="445449" grpId="0"/>
      <p:bldP spid="44545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893175" cy="22320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pt-BR" sz="2400" b="1" smtClean="0"/>
              <a:t> (PEIES 03)</a:t>
            </a:r>
            <a:r>
              <a:rPr lang="pt-BR" sz="2400" smtClean="0"/>
              <a:t> A figura representa as linhas do campo elétrico  entre as placas de um capacitor de placas paralelas. Se uma partícula de massa de 1 g e carga positiva de 10</a:t>
            </a:r>
            <a:r>
              <a:rPr lang="pt-BR" sz="2400" baseline="30000" smtClean="0"/>
              <a:t>-6</a:t>
            </a:r>
            <a:r>
              <a:rPr lang="pt-BR" sz="2400" smtClean="0"/>
              <a:t> C é abandonada do repouso no ponto A e chega ao ponto B com velocidade de 2 m/s, a diferença de potencial entre as placas vale, em V:</a:t>
            </a:r>
          </a:p>
        </p:txBody>
      </p:sp>
      <p:sp>
        <p:nvSpPr>
          <p:cNvPr id="567300" name="Rectangle 4"/>
          <p:cNvSpPr>
            <a:spLocks noChangeArrowheads="1"/>
          </p:cNvSpPr>
          <p:nvPr/>
        </p:nvSpPr>
        <p:spPr bwMode="auto">
          <a:xfrm>
            <a:off x="4284663" y="2801938"/>
            <a:ext cx="4859337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Solução:</a:t>
            </a:r>
          </a:p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W=</a:t>
            </a:r>
            <a:r>
              <a:rPr lang="el-GR" altLang="pt-BR" b="0">
                <a:solidFill>
                  <a:srgbClr val="FF9900"/>
                </a:solidFill>
              </a:rPr>
              <a:t>Δ</a:t>
            </a:r>
            <a:r>
              <a:rPr lang="pt-BR" altLang="pt-BR" b="0">
                <a:solidFill>
                  <a:srgbClr val="FF9900"/>
                </a:solidFill>
              </a:rPr>
              <a:t>E</a:t>
            </a:r>
            <a:r>
              <a:rPr lang="pt-BR" altLang="pt-BR" b="0" baseline="-25000">
                <a:solidFill>
                  <a:srgbClr val="FF9900"/>
                </a:solidFill>
              </a:rPr>
              <a:t>c</a:t>
            </a:r>
          </a:p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q.U=m.v²/2 - 0  (parte do repouso)</a:t>
            </a:r>
          </a:p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10</a:t>
            </a:r>
            <a:r>
              <a:rPr lang="pt-BR" altLang="pt-BR" b="0" baseline="30000">
                <a:solidFill>
                  <a:srgbClr val="FF9900"/>
                </a:solidFill>
              </a:rPr>
              <a:t>-6</a:t>
            </a:r>
            <a:r>
              <a:rPr lang="pt-BR" altLang="pt-BR" b="0">
                <a:solidFill>
                  <a:srgbClr val="FF9900"/>
                </a:solidFill>
              </a:rPr>
              <a:t>.U=10</a:t>
            </a:r>
            <a:r>
              <a:rPr lang="pt-BR" altLang="pt-BR" b="0" baseline="30000">
                <a:solidFill>
                  <a:srgbClr val="FF9900"/>
                </a:solidFill>
              </a:rPr>
              <a:t>-3</a:t>
            </a:r>
            <a:r>
              <a:rPr lang="pt-BR" altLang="pt-BR" b="0">
                <a:solidFill>
                  <a:srgbClr val="FF9900"/>
                </a:solidFill>
              </a:rPr>
              <a:t>.2²/2</a:t>
            </a:r>
          </a:p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U=2.10</a:t>
            </a:r>
            <a:r>
              <a:rPr lang="pt-BR" altLang="pt-BR" b="0" baseline="30000">
                <a:solidFill>
                  <a:srgbClr val="FF9900"/>
                </a:solidFill>
              </a:rPr>
              <a:t>-3</a:t>
            </a:r>
            <a:r>
              <a:rPr lang="pt-BR" altLang="pt-BR" b="0">
                <a:solidFill>
                  <a:srgbClr val="FF9900"/>
                </a:solidFill>
              </a:rPr>
              <a:t>/10</a:t>
            </a:r>
            <a:r>
              <a:rPr lang="pt-BR" altLang="pt-BR" b="0" baseline="30000">
                <a:solidFill>
                  <a:srgbClr val="FF9900"/>
                </a:solidFill>
              </a:rPr>
              <a:t>-6</a:t>
            </a:r>
          </a:p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U=2.10³V</a:t>
            </a:r>
            <a:endParaRPr lang="el-GR" altLang="pt-BR" b="0">
              <a:solidFill>
                <a:srgbClr val="FF9900"/>
              </a:solidFill>
            </a:endParaRPr>
          </a:p>
          <a:p>
            <a:pPr eaLnBrk="1" hangingPunct="1"/>
            <a:endParaRPr lang="pt-BR" altLang="pt-BR" b="0">
              <a:solidFill>
                <a:srgbClr val="FF9900"/>
              </a:solidFill>
            </a:endParaRPr>
          </a:p>
        </p:txBody>
      </p:sp>
      <p:grpSp>
        <p:nvGrpSpPr>
          <p:cNvPr id="29700" name="Group 5"/>
          <p:cNvGrpSpPr>
            <a:grpSpLocks/>
          </p:cNvGrpSpPr>
          <p:nvPr/>
        </p:nvGrpSpPr>
        <p:grpSpPr bwMode="auto">
          <a:xfrm>
            <a:off x="1260475" y="2951163"/>
            <a:ext cx="2016125" cy="1485900"/>
            <a:chOff x="6845" y="12389"/>
            <a:chExt cx="2640" cy="2340"/>
          </a:xfrm>
        </p:grpSpPr>
        <p:sp>
          <p:nvSpPr>
            <p:cNvPr id="567302" name="Text Box 6"/>
            <p:cNvSpPr txBox="1">
              <a:spLocks noChangeArrowheads="1"/>
            </p:cNvSpPr>
            <p:nvPr/>
          </p:nvSpPr>
          <p:spPr bwMode="auto">
            <a:xfrm>
              <a:off x="6845" y="12389"/>
              <a:ext cx="480" cy="234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pt-BR" sz="1200" b="0" i="0">
                  <a:latin typeface="Arial" pitchFamily="34" charset="0"/>
                </a:rPr>
                <a:t>+</a:t>
              </a:r>
            </a:p>
            <a:p>
              <a:pPr>
                <a:defRPr/>
              </a:pPr>
              <a:r>
                <a:rPr lang="pt-BR" sz="1200" b="0" i="0">
                  <a:latin typeface="Arial" pitchFamily="34" charset="0"/>
                </a:rPr>
                <a:t>+</a:t>
              </a:r>
            </a:p>
            <a:p>
              <a:pPr>
                <a:defRPr/>
              </a:pPr>
              <a:r>
                <a:rPr lang="pt-BR" sz="1200" b="0" i="0">
                  <a:latin typeface="Arial" pitchFamily="34" charset="0"/>
                </a:rPr>
                <a:t>+</a:t>
              </a:r>
            </a:p>
            <a:p>
              <a:pPr>
                <a:defRPr/>
              </a:pPr>
              <a:r>
                <a:rPr lang="pt-BR" sz="1200" b="0" i="0">
                  <a:latin typeface="Arial" pitchFamily="34" charset="0"/>
                </a:rPr>
                <a:t>+</a:t>
              </a:r>
            </a:p>
            <a:p>
              <a:pPr>
                <a:defRPr/>
              </a:pPr>
              <a:r>
                <a:rPr lang="pt-BR" sz="1200" b="0" i="0">
                  <a:latin typeface="Arial" pitchFamily="34" charset="0"/>
                </a:rPr>
                <a:t>+</a:t>
              </a:r>
            </a:p>
            <a:p>
              <a:pPr>
                <a:defRPr/>
              </a:pPr>
              <a:r>
                <a:rPr lang="pt-BR" sz="1200" b="0" i="0">
                  <a:latin typeface="Arial" pitchFamily="34" charset="0"/>
                </a:rPr>
                <a:t>+</a:t>
              </a:r>
            </a:p>
            <a:p>
              <a:pPr>
                <a:defRPr/>
              </a:pPr>
              <a:r>
                <a:rPr lang="pt-BR" sz="1200" b="0" i="0">
                  <a:latin typeface="Arial" pitchFamily="34" charset="0"/>
                </a:rPr>
                <a:t>+</a:t>
              </a:r>
            </a:p>
            <a:p>
              <a:pPr>
                <a:defRPr/>
              </a:pPr>
              <a:r>
                <a:rPr lang="pt-BR" sz="1200" b="0" i="0">
                  <a:latin typeface="Arial" pitchFamily="34" charset="0"/>
                </a:rPr>
                <a:t>+</a:t>
              </a:r>
              <a:endParaRPr lang="pt-BR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67303" name="Text Box 7"/>
            <p:cNvSpPr txBox="1">
              <a:spLocks noChangeArrowheads="1"/>
            </p:cNvSpPr>
            <p:nvPr/>
          </p:nvSpPr>
          <p:spPr bwMode="auto">
            <a:xfrm>
              <a:off x="9005" y="12389"/>
              <a:ext cx="480" cy="234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pt-BR" sz="1200" b="0" i="0">
                  <a:latin typeface="Arial" pitchFamily="34" charset="0"/>
                </a:rPr>
                <a:t>-</a:t>
              </a:r>
            </a:p>
            <a:p>
              <a:pPr>
                <a:defRPr/>
              </a:pPr>
              <a:r>
                <a:rPr lang="pt-BR" sz="1200" b="0" i="0">
                  <a:latin typeface="Arial" pitchFamily="34" charset="0"/>
                </a:rPr>
                <a:t>-</a:t>
              </a:r>
            </a:p>
            <a:p>
              <a:pPr>
                <a:defRPr/>
              </a:pPr>
              <a:r>
                <a:rPr lang="pt-BR" sz="1200" b="0" i="0">
                  <a:latin typeface="Arial" pitchFamily="34" charset="0"/>
                </a:rPr>
                <a:t>-</a:t>
              </a:r>
            </a:p>
            <a:p>
              <a:pPr>
                <a:defRPr/>
              </a:pPr>
              <a:r>
                <a:rPr lang="pt-BR" sz="1200" b="0" i="0">
                  <a:latin typeface="Arial" pitchFamily="34" charset="0"/>
                </a:rPr>
                <a:t>-</a:t>
              </a:r>
            </a:p>
            <a:p>
              <a:pPr>
                <a:defRPr/>
              </a:pPr>
              <a:r>
                <a:rPr lang="pt-BR" sz="1200" b="0" i="0">
                  <a:latin typeface="Arial" pitchFamily="34" charset="0"/>
                </a:rPr>
                <a:t>-</a:t>
              </a:r>
            </a:p>
            <a:p>
              <a:pPr>
                <a:defRPr/>
              </a:pPr>
              <a:r>
                <a:rPr lang="pt-BR" sz="1200" b="0" i="0">
                  <a:latin typeface="Arial" pitchFamily="34" charset="0"/>
                </a:rPr>
                <a:t>-</a:t>
              </a:r>
            </a:p>
            <a:p>
              <a:pPr>
                <a:defRPr/>
              </a:pPr>
              <a:r>
                <a:rPr lang="pt-BR" sz="1200" b="0" i="0">
                  <a:latin typeface="Arial" pitchFamily="34" charset="0"/>
                </a:rPr>
                <a:t>-</a:t>
              </a:r>
            </a:p>
            <a:p>
              <a:pPr>
                <a:defRPr/>
              </a:pPr>
              <a:r>
                <a:rPr lang="pt-BR" sz="1200" b="0" i="0">
                  <a:latin typeface="Arial" pitchFamily="34" charset="0"/>
                </a:rPr>
                <a:t>-</a:t>
              </a:r>
              <a:endParaRPr lang="pt-BR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67304" name="Line 8"/>
            <p:cNvSpPr>
              <a:spLocks noChangeShapeType="1"/>
            </p:cNvSpPr>
            <p:nvPr/>
          </p:nvSpPr>
          <p:spPr bwMode="auto">
            <a:xfrm>
              <a:off x="7325" y="12709"/>
              <a:ext cx="168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67305" name="Line 9"/>
            <p:cNvSpPr>
              <a:spLocks noChangeShapeType="1"/>
            </p:cNvSpPr>
            <p:nvPr/>
          </p:nvSpPr>
          <p:spPr bwMode="auto">
            <a:xfrm>
              <a:off x="7325" y="13069"/>
              <a:ext cx="168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67306" name="Line 10"/>
            <p:cNvSpPr>
              <a:spLocks noChangeShapeType="1"/>
            </p:cNvSpPr>
            <p:nvPr/>
          </p:nvSpPr>
          <p:spPr bwMode="auto">
            <a:xfrm>
              <a:off x="7325" y="13429"/>
              <a:ext cx="168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67307" name="Line 11"/>
            <p:cNvSpPr>
              <a:spLocks noChangeShapeType="1"/>
            </p:cNvSpPr>
            <p:nvPr/>
          </p:nvSpPr>
          <p:spPr bwMode="auto">
            <a:xfrm>
              <a:off x="7325" y="13789"/>
              <a:ext cx="168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67308" name="Line 12"/>
            <p:cNvSpPr>
              <a:spLocks noChangeShapeType="1"/>
            </p:cNvSpPr>
            <p:nvPr/>
          </p:nvSpPr>
          <p:spPr bwMode="auto">
            <a:xfrm>
              <a:off x="7325" y="14149"/>
              <a:ext cx="168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67309" name="Line 13"/>
            <p:cNvSpPr>
              <a:spLocks noChangeShapeType="1"/>
            </p:cNvSpPr>
            <p:nvPr/>
          </p:nvSpPr>
          <p:spPr bwMode="auto">
            <a:xfrm>
              <a:off x="7325" y="14509"/>
              <a:ext cx="168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67310" name="Line 14"/>
            <p:cNvSpPr>
              <a:spLocks noChangeShapeType="1"/>
            </p:cNvSpPr>
            <p:nvPr/>
          </p:nvSpPr>
          <p:spPr bwMode="auto">
            <a:xfrm>
              <a:off x="7325" y="13609"/>
              <a:ext cx="0" cy="36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67311" name="Line 15"/>
            <p:cNvSpPr>
              <a:spLocks noChangeShapeType="1"/>
            </p:cNvSpPr>
            <p:nvPr/>
          </p:nvSpPr>
          <p:spPr bwMode="auto">
            <a:xfrm>
              <a:off x="9005" y="13609"/>
              <a:ext cx="0" cy="36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</p:grpSp>
      <p:sp>
        <p:nvSpPr>
          <p:cNvPr id="29701" name="Rectangle 16"/>
          <p:cNvSpPr>
            <a:spLocks noChangeArrowheads="1"/>
          </p:cNvSpPr>
          <p:nvPr/>
        </p:nvSpPr>
        <p:spPr bwMode="auto">
          <a:xfrm>
            <a:off x="2484438" y="2540000"/>
            <a:ext cx="122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0" i="0"/>
              <a:t>Placa -</a:t>
            </a:r>
          </a:p>
        </p:txBody>
      </p:sp>
      <p:sp>
        <p:nvSpPr>
          <p:cNvPr id="29702" name="Rectangle 17"/>
          <p:cNvSpPr>
            <a:spLocks noChangeArrowheads="1"/>
          </p:cNvSpPr>
          <p:nvPr/>
        </p:nvSpPr>
        <p:spPr bwMode="auto">
          <a:xfrm>
            <a:off x="825500" y="2540000"/>
            <a:ext cx="122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0" i="0"/>
              <a:t>Placa +</a:t>
            </a:r>
          </a:p>
        </p:txBody>
      </p:sp>
      <p:sp>
        <p:nvSpPr>
          <p:cNvPr id="567314" name="Rectangle 18"/>
          <p:cNvSpPr>
            <a:spLocks noChangeArrowheads="1"/>
          </p:cNvSpPr>
          <p:nvPr/>
        </p:nvSpPr>
        <p:spPr bwMode="auto">
          <a:xfrm>
            <a:off x="1295400" y="3476625"/>
            <a:ext cx="323850" cy="457200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tabLst>
                <a:tab pos="457200" algn="l"/>
              </a:tabLst>
              <a:defRPr/>
            </a:pPr>
            <a:r>
              <a:rPr lang="pt-BR">
                <a:solidFill>
                  <a:srgbClr val="0708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A</a:t>
            </a:r>
          </a:p>
        </p:txBody>
      </p:sp>
      <p:sp>
        <p:nvSpPr>
          <p:cNvPr id="567315" name="Rectangle 19"/>
          <p:cNvSpPr>
            <a:spLocks noChangeArrowheads="1"/>
          </p:cNvSpPr>
          <p:nvPr/>
        </p:nvSpPr>
        <p:spPr bwMode="auto">
          <a:xfrm>
            <a:off x="2879725" y="3476625"/>
            <a:ext cx="323850" cy="457200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tabLst>
                <a:tab pos="457200" algn="l"/>
              </a:tabLst>
              <a:defRPr/>
            </a:pPr>
            <a:r>
              <a:rPr lang="pt-BR">
                <a:solidFill>
                  <a:srgbClr val="0708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B</a:t>
            </a:r>
          </a:p>
        </p:txBody>
      </p:sp>
      <p:sp>
        <p:nvSpPr>
          <p:cNvPr id="29705" name="Rectangle 20"/>
          <p:cNvSpPr>
            <a:spLocks noChangeArrowheads="1"/>
          </p:cNvSpPr>
          <p:nvPr/>
        </p:nvSpPr>
        <p:spPr bwMode="auto">
          <a:xfrm>
            <a:off x="466725" y="4581525"/>
            <a:ext cx="187325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AutoNum type="alphaLcParenR"/>
            </a:pPr>
            <a:r>
              <a:rPr lang="pt-BR" altLang="pt-BR" b="0" i="0"/>
              <a:t>2 x 10</a:t>
            </a:r>
            <a:r>
              <a:rPr lang="pt-BR" altLang="pt-BR" b="0" i="0" baseline="30000"/>
              <a:t>6</a:t>
            </a:r>
          </a:p>
          <a:p>
            <a:pPr algn="ctr" eaLnBrk="1" hangingPunct="1">
              <a:buFontTx/>
              <a:buAutoNum type="alphaLcParenR"/>
            </a:pPr>
            <a:r>
              <a:rPr lang="pt-BR" altLang="pt-BR" b="0" i="0"/>
              <a:t>5 x 10</a:t>
            </a:r>
            <a:r>
              <a:rPr lang="pt-BR" altLang="pt-BR" b="0" i="0" baseline="30000"/>
              <a:t>5</a:t>
            </a:r>
          </a:p>
          <a:p>
            <a:pPr algn="ctr" eaLnBrk="1" hangingPunct="1">
              <a:buFontTx/>
              <a:buAutoNum type="alphaLcParenR"/>
            </a:pPr>
            <a:r>
              <a:rPr lang="pt-BR" altLang="pt-BR" b="0" i="0"/>
              <a:t>2 x 10</a:t>
            </a:r>
            <a:r>
              <a:rPr lang="pt-BR" altLang="pt-BR" b="0" i="0" baseline="30000"/>
              <a:t>3</a:t>
            </a:r>
          </a:p>
          <a:p>
            <a:pPr algn="ctr" eaLnBrk="1" hangingPunct="1">
              <a:buFontTx/>
              <a:buAutoNum type="alphaLcParenR"/>
            </a:pPr>
            <a:r>
              <a:rPr lang="pt-BR" altLang="pt-BR" b="0" i="0"/>
              <a:t>2 x 10</a:t>
            </a:r>
            <a:r>
              <a:rPr lang="pt-BR" altLang="pt-BR" b="0" i="0" baseline="30000"/>
              <a:t>2</a:t>
            </a:r>
          </a:p>
          <a:p>
            <a:pPr algn="ctr" eaLnBrk="1" hangingPunct="1">
              <a:buFontTx/>
              <a:buAutoNum type="alphaLcParenR"/>
            </a:pPr>
            <a:r>
              <a:rPr lang="pt-BR" altLang="pt-BR" b="0" i="0"/>
              <a:t>2 x 10</a:t>
            </a:r>
            <a:r>
              <a:rPr lang="pt-BR" altLang="pt-BR" b="0" i="0" baseline="30000"/>
              <a:t>-6</a:t>
            </a:r>
          </a:p>
        </p:txBody>
      </p:sp>
      <p:sp>
        <p:nvSpPr>
          <p:cNvPr id="567317" name="Rectangle 21"/>
          <p:cNvSpPr>
            <a:spLocks noChangeArrowheads="1"/>
          </p:cNvSpPr>
          <p:nvPr/>
        </p:nvSpPr>
        <p:spPr bwMode="auto">
          <a:xfrm>
            <a:off x="468313" y="5348288"/>
            <a:ext cx="358775" cy="457200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tabLst>
                <a:tab pos="457200" algn="l"/>
              </a:tabLst>
              <a:defRPr/>
            </a:pPr>
            <a:r>
              <a:rPr lang="pt-B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7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7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7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7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7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7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67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7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67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67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67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67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67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67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67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67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67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67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2484438" y="0"/>
            <a:ext cx="4219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3200">
                <a:solidFill>
                  <a:srgbClr val="F12525"/>
                </a:solidFill>
              </a:rPr>
              <a:t>Capacitância elétrica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47813" y="1123950"/>
            <a:ext cx="2303462" cy="1152525"/>
            <a:chOff x="1066" y="572"/>
            <a:chExt cx="1451" cy="726"/>
          </a:xfrm>
        </p:grpSpPr>
        <p:sp>
          <p:nvSpPr>
            <p:cNvPr id="446468" name="Rectangle 4"/>
            <p:cNvSpPr>
              <a:spLocks noChangeArrowheads="1"/>
            </p:cNvSpPr>
            <p:nvPr/>
          </p:nvSpPr>
          <p:spPr bwMode="auto">
            <a:xfrm>
              <a:off x="1066" y="572"/>
              <a:ext cx="998" cy="726"/>
            </a:xfrm>
            <a:prstGeom prst="rect">
              <a:avLst/>
            </a:prstGeom>
            <a:solidFill>
              <a:srgbClr val="FF66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grpSp>
          <p:nvGrpSpPr>
            <p:cNvPr id="3098" name="Group 5"/>
            <p:cNvGrpSpPr>
              <a:grpSpLocks/>
            </p:cNvGrpSpPr>
            <p:nvPr/>
          </p:nvGrpSpPr>
          <p:grpSpPr bwMode="auto">
            <a:xfrm>
              <a:off x="1111" y="618"/>
              <a:ext cx="1406" cy="636"/>
              <a:chOff x="567" y="618"/>
              <a:chExt cx="1406" cy="636"/>
            </a:xfrm>
          </p:grpSpPr>
          <p:sp>
            <p:nvSpPr>
              <p:cNvPr id="3099" name="Text Box 6"/>
              <p:cNvSpPr txBox="1">
                <a:spLocks noChangeArrowheads="1"/>
              </p:cNvSpPr>
              <p:nvPr/>
            </p:nvSpPr>
            <p:spPr bwMode="auto">
              <a:xfrm>
                <a:off x="567" y="754"/>
                <a:ext cx="589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pt-BR" altLang="pt-BR" sz="2800"/>
                  <a:t>C = </a:t>
                </a:r>
              </a:p>
            </p:txBody>
          </p:sp>
          <p:grpSp>
            <p:nvGrpSpPr>
              <p:cNvPr id="3100" name="Group 7"/>
              <p:cNvGrpSpPr>
                <a:grpSpLocks/>
              </p:cNvGrpSpPr>
              <p:nvPr/>
            </p:nvGrpSpPr>
            <p:grpSpPr bwMode="auto">
              <a:xfrm>
                <a:off x="1066" y="618"/>
                <a:ext cx="907" cy="636"/>
                <a:chOff x="1383" y="799"/>
                <a:chExt cx="907" cy="636"/>
              </a:xfrm>
            </p:grpSpPr>
            <p:sp>
              <p:nvSpPr>
                <p:cNvPr id="3101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383" y="799"/>
                  <a:ext cx="907" cy="6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15000"/>
                    </a:spcBef>
                  </a:pPr>
                  <a:r>
                    <a:rPr lang="pt-BR" altLang="pt-BR" sz="2800"/>
                    <a:t>Q </a:t>
                  </a:r>
                </a:p>
                <a:p>
                  <a:pPr eaLnBrk="1" hangingPunct="1">
                    <a:spcBef>
                      <a:spcPct val="15000"/>
                    </a:spcBef>
                  </a:pPr>
                  <a:r>
                    <a:rPr lang="pt-BR" altLang="pt-BR" sz="2800"/>
                    <a:t>V</a:t>
                  </a:r>
                </a:p>
              </p:txBody>
            </p:sp>
            <p:sp>
              <p:nvSpPr>
                <p:cNvPr id="446473" name="Line 9"/>
                <p:cNvSpPr>
                  <a:spLocks noChangeShapeType="1"/>
                </p:cNvSpPr>
                <p:nvPr/>
              </p:nvSpPr>
              <p:spPr bwMode="auto">
                <a:xfrm>
                  <a:off x="1383" y="1117"/>
                  <a:ext cx="31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pt-BR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</a:endParaRPr>
                </a:p>
              </p:txBody>
            </p:sp>
          </p:grpSp>
        </p:grpSp>
      </p:grpSp>
      <p:sp>
        <p:nvSpPr>
          <p:cNvPr id="446474" name="Text Box 10"/>
          <p:cNvSpPr txBox="1">
            <a:spLocks noChangeArrowheads="1"/>
          </p:cNvSpPr>
          <p:nvPr/>
        </p:nvSpPr>
        <p:spPr bwMode="auto">
          <a:xfrm>
            <a:off x="4716463" y="908050"/>
            <a:ext cx="3887787" cy="1773238"/>
          </a:xfrm>
          <a:prstGeom prst="rect">
            <a:avLst/>
          </a:prstGeom>
          <a:noFill/>
          <a:ln w="38100">
            <a:solidFill>
              <a:srgbClr val="E9FA0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>
                <a:solidFill>
                  <a:srgbClr val="FF3300"/>
                </a:solidFill>
              </a:rPr>
              <a:t>Lembre: </a:t>
            </a:r>
          </a:p>
          <a:p>
            <a:pPr algn="ctr" eaLnBrk="1" hangingPunct="1">
              <a:spcBef>
                <a:spcPct val="50000"/>
              </a:spcBef>
            </a:pPr>
            <a:r>
              <a:rPr lang="pt-BR" altLang="pt-BR">
                <a:solidFill>
                  <a:srgbClr val="E9FA0E"/>
                </a:solidFill>
              </a:rPr>
              <a:t>A capacitância independe da carga Q e do potencial V</a:t>
            </a:r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468313" y="3933825"/>
            <a:ext cx="4525962" cy="2474913"/>
            <a:chOff x="295" y="2461"/>
            <a:chExt cx="2851" cy="1559"/>
          </a:xfrm>
        </p:grpSpPr>
        <p:sp>
          <p:nvSpPr>
            <p:cNvPr id="446476" name="Line 12"/>
            <p:cNvSpPr>
              <a:spLocks noChangeShapeType="1"/>
            </p:cNvSpPr>
            <p:nvPr/>
          </p:nvSpPr>
          <p:spPr bwMode="auto">
            <a:xfrm flipV="1">
              <a:off x="522" y="2568"/>
              <a:ext cx="0" cy="14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446477" name="Line 13"/>
            <p:cNvSpPr>
              <a:spLocks noChangeShapeType="1"/>
            </p:cNvSpPr>
            <p:nvPr/>
          </p:nvSpPr>
          <p:spPr bwMode="auto">
            <a:xfrm flipV="1">
              <a:off x="295" y="3929"/>
              <a:ext cx="18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093" name="Rectangle 14"/>
            <p:cNvSpPr>
              <a:spLocks noChangeArrowheads="1"/>
            </p:cNvSpPr>
            <p:nvPr/>
          </p:nvSpPr>
          <p:spPr bwMode="auto">
            <a:xfrm>
              <a:off x="521" y="2461"/>
              <a:ext cx="5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i="0"/>
                <a:t>Q(C)</a:t>
              </a:r>
            </a:p>
          </p:txBody>
        </p:sp>
        <p:sp>
          <p:nvSpPr>
            <p:cNvPr id="3094" name="Rectangle 15"/>
            <p:cNvSpPr>
              <a:spLocks noChangeArrowheads="1"/>
            </p:cNvSpPr>
            <p:nvPr/>
          </p:nvSpPr>
          <p:spPr bwMode="auto">
            <a:xfrm>
              <a:off x="2121" y="3686"/>
              <a:ext cx="4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i="0"/>
                <a:t>V(v)</a:t>
              </a:r>
            </a:p>
          </p:txBody>
        </p:sp>
        <p:sp>
          <p:nvSpPr>
            <p:cNvPr id="446480" name="Line 16"/>
            <p:cNvSpPr>
              <a:spLocks noChangeShapeType="1"/>
            </p:cNvSpPr>
            <p:nvPr/>
          </p:nvSpPr>
          <p:spPr bwMode="auto">
            <a:xfrm flipV="1">
              <a:off x="521" y="2931"/>
              <a:ext cx="1497" cy="982"/>
            </a:xfrm>
            <a:prstGeom prst="line">
              <a:avLst/>
            </a:prstGeom>
            <a:noFill/>
            <a:ln w="57150">
              <a:solidFill>
                <a:srgbClr val="66FF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096" name="Rectangle 17"/>
            <p:cNvSpPr>
              <a:spLocks noChangeArrowheads="1"/>
            </p:cNvSpPr>
            <p:nvPr/>
          </p:nvSpPr>
          <p:spPr bwMode="auto">
            <a:xfrm>
              <a:off x="2018" y="2750"/>
              <a:ext cx="11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i="0">
                  <a:solidFill>
                    <a:srgbClr val="99FF33"/>
                  </a:solidFill>
                </a:rPr>
                <a:t>Q = C.V + 0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1547813" y="2563813"/>
            <a:ext cx="2303462" cy="1152525"/>
            <a:chOff x="1066" y="572"/>
            <a:chExt cx="1451" cy="726"/>
          </a:xfrm>
        </p:grpSpPr>
        <p:sp>
          <p:nvSpPr>
            <p:cNvPr id="446483" name="Rectangle 19"/>
            <p:cNvSpPr>
              <a:spLocks noChangeArrowheads="1"/>
            </p:cNvSpPr>
            <p:nvPr/>
          </p:nvSpPr>
          <p:spPr bwMode="auto">
            <a:xfrm>
              <a:off x="1066" y="572"/>
              <a:ext cx="998" cy="726"/>
            </a:xfrm>
            <a:prstGeom prst="rect">
              <a:avLst/>
            </a:prstGeom>
            <a:solidFill>
              <a:srgbClr val="FF6600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grpSp>
          <p:nvGrpSpPr>
            <p:cNvPr id="3086" name="Group 20"/>
            <p:cNvGrpSpPr>
              <a:grpSpLocks/>
            </p:cNvGrpSpPr>
            <p:nvPr/>
          </p:nvGrpSpPr>
          <p:grpSpPr bwMode="auto">
            <a:xfrm>
              <a:off x="1111" y="618"/>
              <a:ext cx="1406" cy="636"/>
              <a:chOff x="567" y="618"/>
              <a:chExt cx="1406" cy="636"/>
            </a:xfrm>
          </p:grpSpPr>
          <p:sp>
            <p:nvSpPr>
              <p:cNvPr id="3087" name="Text Box 21"/>
              <p:cNvSpPr txBox="1">
                <a:spLocks noChangeArrowheads="1"/>
              </p:cNvSpPr>
              <p:nvPr/>
            </p:nvSpPr>
            <p:spPr bwMode="auto">
              <a:xfrm>
                <a:off x="567" y="754"/>
                <a:ext cx="589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pt-BR" altLang="pt-BR" sz="2800"/>
                  <a:t>C = </a:t>
                </a:r>
              </a:p>
            </p:txBody>
          </p:sp>
          <p:grpSp>
            <p:nvGrpSpPr>
              <p:cNvPr id="3088" name="Group 22"/>
              <p:cNvGrpSpPr>
                <a:grpSpLocks/>
              </p:cNvGrpSpPr>
              <p:nvPr/>
            </p:nvGrpSpPr>
            <p:grpSpPr bwMode="auto">
              <a:xfrm>
                <a:off x="1066" y="618"/>
                <a:ext cx="907" cy="636"/>
                <a:chOff x="1383" y="799"/>
                <a:chExt cx="907" cy="636"/>
              </a:xfrm>
            </p:grpSpPr>
            <p:sp>
              <p:nvSpPr>
                <p:cNvPr id="308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383" y="799"/>
                  <a:ext cx="907" cy="6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 i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15000"/>
                    </a:spcBef>
                  </a:pPr>
                  <a:r>
                    <a:rPr lang="pt-BR" altLang="pt-BR" sz="2800"/>
                    <a:t>Q </a:t>
                  </a:r>
                </a:p>
                <a:p>
                  <a:pPr eaLnBrk="1" hangingPunct="1">
                    <a:spcBef>
                      <a:spcPct val="15000"/>
                    </a:spcBef>
                  </a:pPr>
                  <a:r>
                    <a:rPr lang="pt-BR" altLang="pt-BR" sz="2800"/>
                    <a:t>U</a:t>
                  </a:r>
                </a:p>
              </p:txBody>
            </p:sp>
            <p:sp>
              <p:nvSpPr>
                <p:cNvPr id="446488" name="Line 24"/>
                <p:cNvSpPr>
                  <a:spLocks noChangeShapeType="1"/>
                </p:cNvSpPr>
                <p:nvPr/>
              </p:nvSpPr>
              <p:spPr bwMode="auto">
                <a:xfrm>
                  <a:off x="1383" y="1117"/>
                  <a:ext cx="31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pt-BR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</a:endParaRPr>
                </a:p>
              </p:txBody>
            </p:sp>
          </p:grpSp>
        </p:grpSp>
      </p:grpSp>
      <p:sp>
        <p:nvSpPr>
          <p:cNvPr id="446489" name="Line 25"/>
          <p:cNvSpPr>
            <a:spLocks noChangeShapeType="1"/>
          </p:cNvSpPr>
          <p:nvPr/>
        </p:nvSpPr>
        <p:spPr bwMode="auto">
          <a:xfrm flipV="1">
            <a:off x="3276600" y="1700213"/>
            <a:ext cx="11509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46490" name="Line 26"/>
          <p:cNvSpPr>
            <a:spLocks noChangeShapeType="1"/>
          </p:cNvSpPr>
          <p:nvPr/>
        </p:nvSpPr>
        <p:spPr bwMode="auto">
          <a:xfrm flipV="1">
            <a:off x="5003800" y="4581525"/>
            <a:ext cx="5762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46491" name="Text Box 27"/>
          <p:cNvSpPr txBox="1">
            <a:spLocks noChangeArrowheads="1"/>
          </p:cNvSpPr>
          <p:nvPr/>
        </p:nvSpPr>
        <p:spPr bwMode="auto">
          <a:xfrm>
            <a:off x="5651500" y="3860800"/>
            <a:ext cx="3024188" cy="1225550"/>
          </a:xfrm>
          <a:prstGeom prst="rect">
            <a:avLst/>
          </a:prstGeom>
          <a:noFill/>
          <a:ln w="38100">
            <a:solidFill>
              <a:srgbClr val="E9FA0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>
                <a:solidFill>
                  <a:srgbClr val="E9FA0E"/>
                </a:solidFill>
              </a:rPr>
              <a:t>A carga Q depende</a:t>
            </a:r>
            <a:r>
              <a:rPr lang="pt-BR" altLang="pt-BR"/>
              <a:t> </a:t>
            </a:r>
            <a:r>
              <a:rPr lang="pt-BR" altLang="pt-BR">
                <a:solidFill>
                  <a:srgbClr val="FFFF00"/>
                </a:solidFill>
              </a:rPr>
              <a:t>da</a:t>
            </a:r>
            <a:r>
              <a:rPr lang="pt-BR" altLang="pt-BR"/>
              <a:t> </a:t>
            </a:r>
            <a:r>
              <a:rPr lang="pt-BR" altLang="pt-BR">
                <a:solidFill>
                  <a:srgbClr val="E9FA0E"/>
                </a:solidFill>
              </a:rPr>
              <a:t>capacitância C e do potencial V</a:t>
            </a:r>
          </a:p>
        </p:txBody>
      </p:sp>
      <p:sp>
        <p:nvSpPr>
          <p:cNvPr id="446492" name="Rectangle 28"/>
          <p:cNvSpPr>
            <a:spLocks noChangeArrowheads="1"/>
          </p:cNvSpPr>
          <p:nvPr/>
        </p:nvSpPr>
        <p:spPr bwMode="auto">
          <a:xfrm>
            <a:off x="4211638" y="5260975"/>
            <a:ext cx="20161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0" i="0"/>
              <a:t>A área do gráfico define a energia potencial</a:t>
            </a:r>
            <a:r>
              <a:rPr lang="pt-BR" altLang="pt-BR" b="0"/>
              <a:t> </a:t>
            </a:r>
          </a:p>
        </p:txBody>
      </p:sp>
      <p:sp>
        <p:nvSpPr>
          <p:cNvPr id="446493" name="Line 29"/>
          <p:cNvSpPr>
            <a:spLocks noChangeShapeType="1"/>
          </p:cNvSpPr>
          <p:nvPr/>
        </p:nvSpPr>
        <p:spPr bwMode="auto">
          <a:xfrm flipV="1">
            <a:off x="6227763" y="6092825"/>
            <a:ext cx="576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graphicFrame>
        <p:nvGraphicFramePr>
          <p:cNvPr id="446494" name="Object 30"/>
          <p:cNvGraphicFramePr>
            <a:graphicFrameLocks noChangeAspect="1"/>
          </p:cNvGraphicFramePr>
          <p:nvPr>
            <p:ph/>
          </p:nvPr>
        </p:nvGraphicFramePr>
        <p:xfrm>
          <a:off x="6894513" y="5661025"/>
          <a:ext cx="1565275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ção" r:id="rId3" imgW="825480" imgH="444240" progId="Equation.3">
                  <p:embed/>
                </p:oleObj>
              </mc:Choice>
              <mc:Fallback>
                <p:oleObj name="Equação" r:id="rId3" imgW="825480" imgH="44424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4513" y="5661025"/>
                        <a:ext cx="1565275" cy="842963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38100" cap="flat" cmpd="sng" algn="ctr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46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4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2000"/>
                                        <p:tgtEl>
                                          <p:spTgt spid="446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6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6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74" grpId="0" animBg="1"/>
      <p:bldP spid="446491" grpId="0" animBg="1"/>
      <p:bldP spid="44649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>
            <a:spLocks noChangeArrowheads="1"/>
          </p:cNvSpPr>
          <p:nvPr>
            <p:ph type="title"/>
          </p:nvPr>
        </p:nvSpPr>
        <p:spPr>
          <a:xfrm>
            <a:off x="468313" y="-23495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pt-BR" altLang="pt-BR" b="1" i="1" smtClean="0">
                <a:solidFill>
                  <a:srgbClr val="F12525"/>
                </a:solidFill>
                <a:effectLst/>
              </a:rPr>
              <a:t>Capacitância elétrica</a:t>
            </a:r>
          </a:p>
        </p:txBody>
      </p:sp>
      <p:sp>
        <p:nvSpPr>
          <p:cNvPr id="447491" name="Text Box 3"/>
          <p:cNvSpPr txBox="1">
            <a:spLocks noChangeArrowheads="1"/>
          </p:cNvSpPr>
          <p:nvPr/>
        </p:nvSpPr>
        <p:spPr bwMode="auto">
          <a:xfrm>
            <a:off x="684213" y="1125538"/>
            <a:ext cx="28749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>
                <a:solidFill>
                  <a:srgbClr val="FFFF00"/>
                </a:solidFill>
              </a:rPr>
              <a:t>Capacitor plano</a:t>
            </a:r>
          </a:p>
        </p:txBody>
      </p:sp>
      <p:pic>
        <p:nvPicPr>
          <p:cNvPr id="447492" name="Picture 4" descr="2006-01-05_15-36-20-3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3" y="4306888"/>
            <a:ext cx="5113337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300788" y="4797425"/>
            <a:ext cx="1727200" cy="1439863"/>
            <a:chOff x="3969" y="2115"/>
            <a:chExt cx="1088" cy="907"/>
          </a:xfrm>
        </p:grpSpPr>
        <p:grpSp>
          <p:nvGrpSpPr>
            <p:cNvPr id="30730" name="Group 6"/>
            <p:cNvGrpSpPr>
              <a:grpSpLocks/>
            </p:cNvGrpSpPr>
            <p:nvPr/>
          </p:nvGrpSpPr>
          <p:grpSpPr bwMode="auto">
            <a:xfrm>
              <a:off x="3969" y="2115"/>
              <a:ext cx="1088" cy="680"/>
              <a:chOff x="3969" y="2115"/>
              <a:chExt cx="1088" cy="680"/>
            </a:xfrm>
          </p:grpSpPr>
          <p:sp>
            <p:nvSpPr>
              <p:cNvPr id="447495" name="Rectangle 7"/>
              <p:cNvSpPr>
                <a:spLocks noChangeArrowheads="1"/>
              </p:cNvSpPr>
              <p:nvPr/>
            </p:nvSpPr>
            <p:spPr bwMode="auto">
              <a:xfrm>
                <a:off x="3969" y="2115"/>
                <a:ext cx="1088" cy="680"/>
              </a:xfrm>
              <a:prstGeom prst="rect">
                <a:avLst/>
              </a:prstGeom>
              <a:solidFill>
                <a:srgbClr val="008000"/>
              </a:solidFill>
              <a:ln w="38100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30733" name="Text Box 8"/>
              <p:cNvSpPr txBox="1">
                <a:spLocks noChangeArrowheads="1"/>
              </p:cNvSpPr>
              <p:nvPr/>
            </p:nvSpPr>
            <p:spPr bwMode="auto">
              <a:xfrm>
                <a:off x="3988" y="2276"/>
                <a:ext cx="72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pt-BR" altLang="pt-BR" sz="2800">
                    <a:solidFill>
                      <a:srgbClr val="FFFF00"/>
                    </a:solidFill>
                  </a:rPr>
                  <a:t>C =</a:t>
                </a:r>
                <a:r>
                  <a:rPr lang="pt-BR" altLang="pt-BR" sz="2800" i="0">
                    <a:solidFill>
                      <a:srgbClr val="FFFF00"/>
                    </a:solidFill>
                  </a:rPr>
                  <a:t> </a:t>
                </a:r>
                <a:r>
                  <a:rPr lang="el-GR" altLang="pt-BR" sz="2800">
                    <a:solidFill>
                      <a:srgbClr val="FFFF00"/>
                    </a:solidFill>
                    <a:cs typeface="Arial" charset="0"/>
                  </a:rPr>
                  <a:t>ε</a:t>
                </a:r>
                <a:r>
                  <a:rPr lang="pt-BR" altLang="pt-BR" sz="2800" baseline="-25000">
                    <a:solidFill>
                      <a:srgbClr val="FFFF00"/>
                    </a:solidFill>
                    <a:cs typeface="Arial" charset="0"/>
                  </a:rPr>
                  <a:t>0</a:t>
                </a:r>
                <a:endParaRPr lang="el-GR" altLang="pt-BR" sz="2800">
                  <a:solidFill>
                    <a:srgbClr val="FFFF00"/>
                  </a:solidFill>
                  <a:cs typeface="Arial" charset="0"/>
                </a:endParaRPr>
              </a:p>
            </p:txBody>
          </p:sp>
          <p:sp>
            <p:nvSpPr>
              <p:cNvPr id="30734" name="Text Box 9"/>
              <p:cNvSpPr txBox="1">
                <a:spLocks noChangeArrowheads="1"/>
              </p:cNvSpPr>
              <p:nvPr/>
            </p:nvSpPr>
            <p:spPr bwMode="auto">
              <a:xfrm>
                <a:off x="4727" y="2160"/>
                <a:ext cx="330" cy="6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10000"/>
                  </a:spcBef>
                </a:pPr>
                <a:r>
                  <a:rPr lang="pt-BR" altLang="pt-BR" sz="2800">
                    <a:solidFill>
                      <a:srgbClr val="FFFF00"/>
                    </a:solidFill>
                  </a:rPr>
                  <a:t>A</a:t>
                </a:r>
              </a:p>
              <a:p>
                <a:pPr eaLnBrk="1" hangingPunct="1">
                  <a:spcBef>
                    <a:spcPct val="10000"/>
                  </a:spcBef>
                </a:pPr>
                <a:r>
                  <a:rPr lang="pt-BR" altLang="pt-BR" sz="2800">
                    <a:solidFill>
                      <a:srgbClr val="FFFF00"/>
                    </a:solidFill>
                  </a:rPr>
                  <a:t>d</a:t>
                </a:r>
              </a:p>
            </p:txBody>
          </p:sp>
          <p:sp>
            <p:nvSpPr>
              <p:cNvPr id="447498" name="Line 10"/>
              <p:cNvSpPr>
                <a:spLocks noChangeShapeType="1"/>
              </p:cNvSpPr>
              <p:nvPr/>
            </p:nvSpPr>
            <p:spPr bwMode="auto">
              <a:xfrm>
                <a:off x="4740" y="2478"/>
                <a:ext cx="227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</p:grpSp>
        <p:sp>
          <p:nvSpPr>
            <p:cNvPr id="447499" name="Line 11"/>
            <p:cNvSpPr>
              <a:spLocks noChangeShapeType="1"/>
            </p:cNvSpPr>
            <p:nvPr/>
          </p:nvSpPr>
          <p:spPr bwMode="auto">
            <a:xfrm>
              <a:off x="4513" y="2568"/>
              <a:ext cx="0" cy="4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</p:grpSp>
      <p:sp>
        <p:nvSpPr>
          <p:cNvPr id="447500" name="Text Box 12"/>
          <p:cNvSpPr txBox="1">
            <a:spLocks noChangeArrowheads="1"/>
          </p:cNvSpPr>
          <p:nvPr/>
        </p:nvSpPr>
        <p:spPr bwMode="auto">
          <a:xfrm>
            <a:off x="6107113" y="6183313"/>
            <a:ext cx="24971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i="0"/>
              <a:t>Permissividade do </a:t>
            </a:r>
          </a:p>
          <a:p>
            <a:pPr algn="ctr" eaLnBrk="1" hangingPunct="1"/>
            <a:r>
              <a:rPr lang="pt-BR" altLang="pt-BR" sz="2000" i="0"/>
              <a:t>dielétrico</a:t>
            </a:r>
          </a:p>
        </p:txBody>
      </p:sp>
      <p:pic>
        <p:nvPicPr>
          <p:cNvPr id="447501" name="Picture 13" descr="Cap2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412875"/>
            <a:ext cx="2592387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7502" name="Picture 14" descr="Digitaliz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5" y="1930400"/>
            <a:ext cx="4930775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7503" name="Text Box 15"/>
          <p:cNvSpPr txBox="1">
            <a:spLocks noChangeArrowheads="1"/>
          </p:cNvSpPr>
          <p:nvPr/>
        </p:nvSpPr>
        <p:spPr bwMode="auto">
          <a:xfrm>
            <a:off x="5903913" y="3789363"/>
            <a:ext cx="3276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000" i="0"/>
              <a:t>Do que depende que depende a capacitância?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47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47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47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47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47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1" grpId="0"/>
      <p:bldP spid="447500" grpId="0"/>
      <p:bldP spid="44750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00013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pt-BR" b="1" i="1" smtClean="0">
                <a:solidFill>
                  <a:srgbClr val="FF0000"/>
                </a:solidFill>
              </a:rPr>
              <a:t>Capacitor de placas planas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908050"/>
            <a:ext cx="8675688" cy="226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pt-BR" sz="2800" smtClean="0"/>
              <a:t>Capacitor ligado a fonte (circuito fechado):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2800" smtClean="0"/>
              <a:t>		</a:t>
            </a:r>
            <a:r>
              <a:rPr lang="pt-BR" sz="2800" smtClean="0">
                <a:solidFill>
                  <a:srgbClr val="FF9900"/>
                </a:solidFill>
              </a:rPr>
              <a:t>U ou V = constante</a:t>
            </a:r>
            <a:endParaRPr lang="pt-BR" sz="2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2800" smtClean="0"/>
              <a:t>Capacitor carregado e isolado (circuito aberto):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2800" smtClean="0"/>
              <a:t>		</a:t>
            </a:r>
            <a:r>
              <a:rPr lang="pt-BR" sz="2800" smtClean="0">
                <a:solidFill>
                  <a:srgbClr val="FF9900"/>
                </a:solidFill>
              </a:rPr>
              <a:t>Q = constante</a:t>
            </a:r>
          </a:p>
        </p:txBody>
      </p:sp>
      <p:graphicFrame>
        <p:nvGraphicFramePr>
          <p:cNvPr id="45056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651500" y="2636838"/>
          <a:ext cx="2520950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ção" r:id="rId3" imgW="838080" imgH="393480" progId="Equation.3">
                  <p:embed/>
                </p:oleObj>
              </mc:Choice>
              <mc:Fallback>
                <p:oleObj name="Equação" r:id="rId3" imgW="8380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636838"/>
                        <a:ext cx="2520950" cy="11842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57150" cap="flat" cmpd="sng" algn="ctr">
                        <a:solidFill>
                          <a:srgbClr val="FF0000"/>
                        </a:solidFill>
                        <a:prstDash val="solid"/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565" name="Rectangle 5"/>
          <p:cNvSpPr>
            <a:spLocks noChangeArrowheads="1"/>
          </p:cNvSpPr>
          <p:nvPr/>
        </p:nvSpPr>
        <p:spPr bwMode="auto">
          <a:xfrm>
            <a:off x="34925" y="3357563"/>
            <a:ext cx="9180513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pt-BR" sz="2800" b="0" i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Exemplo: tecla de computador</a:t>
            </a:r>
          </a:p>
          <a:p>
            <a:pPr marL="533400" indent="-533400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None/>
              <a:defRPr/>
            </a:pPr>
            <a:r>
              <a:rPr lang="pt-BR" sz="2800" b="0" i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	Em um capacitor ligado a fonte, se a distância entre as placas diminui, a capacitância aumenta, a carga aumenta e a tensão é mantida constante.</a:t>
            </a:r>
          </a:p>
        </p:txBody>
      </p:sp>
      <p:sp>
        <p:nvSpPr>
          <p:cNvPr id="450566" name="Line 6"/>
          <p:cNvSpPr>
            <a:spLocks noChangeShapeType="1"/>
          </p:cNvSpPr>
          <p:nvPr/>
        </p:nvSpPr>
        <p:spPr bwMode="auto">
          <a:xfrm flipV="1">
            <a:off x="7956550" y="3357563"/>
            <a:ext cx="0" cy="360362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50567" name="Rectangle 7"/>
          <p:cNvSpPr>
            <a:spLocks noChangeArrowheads="1"/>
          </p:cNvSpPr>
          <p:nvPr/>
        </p:nvSpPr>
        <p:spPr bwMode="auto">
          <a:xfrm>
            <a:off x="215900" y="5295900"/>
            <a:ext cx="8928100" cy="1373188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90000"/>
              <a:buFont typeface="Wingdings" pitchFamily="2" charset="2"/>
              <a:buNone/>
              <a:defRPr/>
            </a:pPr>
            <a:r>
              <a:rPr lang="pt-BR" sz="2800" b="0" i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	Em um capacitor carregado e isolado, se a distância entre as placas diminui, a capacitância aumenta, a tensão diminui e a carga é mantida constante.</a:t>
            </a:r>
          </a:p>
        </p:txBody>
      </p:sp>
      <p:sp>
        <p:nvSpPr>
          <p:cNvPr id="450568" name="Line 8"/>
          <p:cNvSpPr>
            <a:spLocks noChangeShapeType="1"/>
          </p:cNvSpPr>
          <p:nvPr/>
        </p:nvSpPr>
        <p:spPr bwMode="auto">
          <a:xfrm flipV="1">
            <a:off x="6948488" y="2781300"/>
            <a:ext cx="0" cy="360363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50569" name="Line 9"/>
          <p:cNvSpPr>
            <a:spLocks noChangeShapeType="1"/>
          </p:cNvSpPr>
          <p:nvPr/>
        </p:nvSpPr>
        <p:spPr bwMode="auto">
          <a:xfrm flipV="1">
            <a:off x="6084888" y="3068638"/>
            <a:ext cx="0" cy="360362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50570" name="Line 10"/>
          <p:cNvSpPr>
            <a:spLocks noChangeShapeType="1"/>
          </p:cNvSpPr>
          <p:nvPr/>
        </p:nvSpPr>
        <p:spPr bwMode="auto">
          <a:xfrm flipV="1">
            <a:off x="6948488" y="3357563"/>
            <a:ext cx="0" cy="360362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50571" name="Line 11"/>
          <p:cNvSpPr>
            <a:spLocks noChangeShapeType="1"/>
          </p:cNvSpPr>
          <p:nvPr/>
        </p:nvSpPr>
        <p:spPr bwMode="auto">
          <a:xfrm flipV="1">
            <a:off x="7956550" y="3357563"/>
            <a:ext cx="0" cy="360362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50572" name="Line 12"/>
          <p:cNvSpPr>
            <a:spLocks noChangeShapeType="1"/>
          </p:cNvSpPr>
          <p:nvPr/>
        </p:nvSpPr>
        <p:spPr bwMode="auto">
          <a:xfrm flipV="1">
            <a:off x="6948488" y="2781300"/>
            <a:ext cx="0" cy="360363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50573" name="Line 13"/>
          <p:cNvSpPr>
            <a:spLocks noChangeShapeType="1"/>
          </p:cNvSpPr>
          <p:nvPr/>
        </p:nvSpPr>
        <p:spPr bwMode="auto">
          <a:xfrm flipV="1">
            <a:off x="6084888" y="3068638"/>
            <a:ext cx="0" cy="360362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50574" name="Line 14"/>
          <p:cNvSpPr>
            <a:spLocks noChangeShapeType="1"/>
          </p:cNvSpPr>
          <p:nvPr/>
        </p:nvSpPr>
        <p:spPr bwMode="auto">
          <a:xfrm flipV="1">
            <a:off x="6948488" y="3357563"/>
            <a:ext cx="0" cy="360362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50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4505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4505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450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4505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4505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4505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4505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4505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50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50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0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4505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4505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4505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4505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4505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4505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4505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4505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5" grpId="0"/>
      <p:bldP spid="45056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5888"/>
            <a:ext cx="8435975" cy="26654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pt-BR" sz="2400" b="1" smtClean="0"/>
              <a:t>(UFSM-97)</a:t>
            </a:r>
            <a:r>
              <a:rPr lang="pt-BR" sz="2400" smtClean="0"/>
              <a:t> Uma diferença de potencial constante é mantida sobre um capacitor de placas paralelas. Então, a carga elétrica armazenada no capacitor: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2400" smtClean="0"/>
              <a:t>I- É proporcional à área das placas.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2400" smtClean="0"/>
              <a:t>II- É inversamente proporcional à distância entre as placas.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2400" smtClean="0"/>
              <a:t>III- Diminui, se for colocado um isolante entre as placas.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323850" y="2941638"/>
            <a:ext cx="381635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0" i="0"/>
              <a:t>Está(ão) correta(s):</a:t>
            </a:r>
          </a:p>
          <a:p>
            <a:pPr algn="ctr" eaLnBrk="1" hangingPunct="1"/>
            <a:endParaRPr lang="pt-BR" altLang="pt-BR" b="0" i="0"/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apenas I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apenas II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apenas III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apenas I e II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apenas II e III</a:t>
            </a:r>
          </a:p>
        </p:txBody>
      </p:sp>
      <p:sp>
        <p:nvSpPr>
          <p:cNvPr id="564228" name="Rectangle 4"/>
          <p:cNvSpPr>
            <a:spLocks noChangeArrowheads="1"/>
          </p:cNvSpPr>
          <p:nvPr/>
        </p:nvSpPr>
        <p:spPr bwMode="auto">
          <a:xfrm>
            <a:off x="3132138" y="2776538"/>
            <a:ext cx="5976937" cy="4108450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tabLst>
                <a:tab pos="457200" algn="l"/>
              </a:tabLst>
              <a:defRPr/>
            </a:pPr>
            <a:r>
              <a:rPr lang="pt-BR" b="0">
                <a:solidFill>
                  <a:srgbClr val="FF9900"/>
                </a:solidFill>
                <a:latin typeface="Arial" pitchFamily="34" charset="0"/>
              </a:rPr>
              <a:t>Solução: </a:t>
            </a:r>
          </a:p>
          <a:p>
            <a:pPr marL="342900" indent="-342900">
              <a:tabLst>
                <a:tab pos="457200" algn="l"/>
              </a:tabLst>
              <a:defRPr/>
            </a:pPr>
            <a:r>
              <a:rPr lang="pt-BR" b="0">
                <a:solidFill>
                  <a:srgbClr val="FF9900"/>
                </a:solidFill>
                <a:latin typeface="Arial" pitchFamily="34" charset="0"/>
              </a:rPr>
              <a:t>Se U = constante no capacitor:</a:t>
            </a:r>
          </a:p>
          <a:p>
            <a:pPr marL="342900" indent="-342900">
              <a:tabLst>
                <a:tab pos="457200" algn="l"/>
              </a:tabLst>
              <a:defRPr/>
            </a:pPr>
            <a:r>
              <a:rPr lang="pt-BR" b="0">
                <a:solidFill>
                  <a:srgbClr val="FF9900"/>
                </a:solidFill>
                <a:latin typeface="Arial" pitchFamily="34" charset="0"/>
              </a:rPr>
              <a:t> I </a:t>
            </a:r>
            <a:r>
              <a:rPr lang="pt-BR" b="0">
                <a:solidFill>
                  <a:srgbClr val="FF9900"/>
                </a:solidFill>
                <a:latin typeface="Arial" pitchFamily="34" charset="0"/>
                <a:sym typeface="Wingdings 3" pitchFamily="18" charset="2"/>
              </a:rPr>
              <a:t></a:t>
            </a:r>
            <a:r>
              <a:rPr lang="pt-BR" b="0">
                <a:solidFill>
                  <a:srgbClr val="FF9900"/>
                </a:solidFill>
                <a:latin typeface="Arial" pitchFamily="34" charset="0"/>
              </a:rPr>
              <a:t> A carga é proporcional a capacitância que é proporcional a área. </a:t>
            </a:r>
            <a:r>
              <a:rPr lang="pt-B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sym typeface="Wingdings 2" pitchFamily="18" charset="2"/>
              </a:rPr>
              <a:t></a:t>
            </a:r>
            <a:endParaRPr lang="pt-BR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marL="342900" indent="-342900">
              <a:tabLst>
                <a:tab pos="457200" algn="l"/>
              </a:tabLst>
              <a:defRPr/>
            </a:pPr>
            <a:r>
              <a:rPr lang="pt-BR" b="0">
                <a:solidFill>
                  <a:srgbClr val="FF9900"/>
                </a:solidFill>
                <a:latin typeface="Arial" pitchFamily="34" charset="0"/>
              </a:rPr>
              <a:t>II </a:t>
            </a:r>
            <a:r>
              <a:rPr lang="pt-BR" b="0">
                <a:solidFill>
                  <a:srgbClr val="FF9900"/>
                </a:solidFill>
                <a:latin typeface="Arial" pitchFamily="34" charset="0"/>
                <a:sym typeface="Wingdings 3" pitchFamily="18" charset="2"/>
              </a:rPr>
              <a:t></a:t>
            </a:r>
            <a:r>
              <a:rPr lang="pt-BR" b="0">
                <a:solidFill>
                  <a:srgbClr val="FF9900"/>
                </a:solidFill>
                <a:latin typeface="Arial" pitchFamily="34" charset="0"/>
              </a:rPr>
              <a:t> A carga é proporcional a capacitância que é inversamente proporcional a distância entre as placas.</a:t>
            </a:r>
            <a:r>
              <a:rPr lang="pt-B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pt-B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sym typeface="Wingdings 2" pitchFamily="18" charset="2"/>
              </a:rPr>
              <a:t></a:t>
            </a:r>
          </a:p>
          <a:p>
            <a:pPr marL="342900" indent="-342900">
              <a:tabLst>
                <a:tab pos="457200" algn="l"/>
              </a:tabLst>
              <a:defRPr/>
            </a:pPr>
            <a:r>
              <a:rPr lang="pt-BR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sym typeface="Wingdings 2" pitchFamily="18" charset="2"/>
              </a:rPr>
              <a:t>III </a:t>
            </a:r>
            <a:r>
              <a:rPr lang="pt-BR" b="0">
                <a:solidFill>
                  <a:srgbClr val="FF9900"/>
                </a:solidFill>
                <a:latin typeface="Arial" pitchFamily="34" charset="0"/>
                <a:sym typeface="Wingdings 3" pitchFamily="18" charset="2"/>
              </a:rPr>
              <a:t> O isolante aumenta o valor da permissividade dielétrica, logo aumenta a capacitância que aumenta a carga. </a:t>
            </a:r>
            <a:r>
              <a:rPr lang="pt-B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sym typeface="Wingdings 2" pitchFamily="18" charset="2"/>
              </a:rPr>
              <a:t></a:t>
            </a:r>
            <a:endParaRPr lang="pt-BR" b="0">
              <a:solidFill>
                <a:srgbClr val="FF9900"/>
              </a:solidFill>
              <a:latin typeface="Arial" pitchFamily="34" charset="0"/>
            </a:endParaRPr>
          </a:p>
          <a:p>
            <a:pPr marL="342900" indent="-342900">
              <a:tabLst>
                <a:tab pos="457200" algn="l"/>
              </a:tabLst>
              <a:defRPr/>
            </a:pPr>
            <a:endParaRPr lang="pt-BR" b="0">
              <a:solidFill>
                <a:srgbClr val="FF9900"/>
              </a:solidFill>
              <a:latin typeface="Arial" pitchFamily="34" charset="0"/>
            </a:endParaRPr>
          </a:p>
        </p:txBody>
      </p:sp>
      <p:graphicFrame>
        <p:nvGraphicFramePr>
          <p:cNvPr id="564229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7740650" y="2924175"/>
          <a:ext cx="1223963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ção" r:id="rId3" imgW="838080" imgH="393480" progId="Equation.3">
                  <p:embed/>
                </p:oleObj>
              </mc:Choice>
              <mc:Fallback>
                <p:oleObj name="Equação" r:id="rId3" imgW="8380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650" y="2924175"/>
                        <a:ext cx="1223963" cy="5746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57150" cap="flat" cmpd="sng" algn="ctr">
                            <a:solidFill>
                              <a:srgbClr val="FF0000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4232" name="Rectangle 8"/>
          <p:cNvSpPr>
            <a:spLocks noChangeArrowheads="1"/>
          </p:cNvSpPr>
          <p:nvPr/>
        </p:nvSpPr>
        <p:spPr bwMode="auto">
          <a:xfrm>
            <a:off x="34925" y="4797425"/>
            <a:ext cx="358775" cy="457200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tabLst>
                <a:tab pos="457200" algn="l"/>
              </a:tabLst>
              <a:defRPr/>
            </a:pPr>
            <a:r>
              <a:rPr lang="pt-B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4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4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4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4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4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4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64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64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4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64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64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64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64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64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64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4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3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620838" y="188913"/>
            <a:ext cx="56880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3200">
                <a:solidFill>
                  <a:srgbClr val="F12525"/>
                </a:solidFill>
              </a:rPr>
              <a:t>Associação de capacitores</a:t>
            </a:r>
          </a:p>
        </p:txBody>
      </p:sp>
      <p:pic>
        <p:nvPicPr>
          <p:cNvPr id="451587" name="Picture 3" descr="2006-01-05_15-45-46-9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268413"/>
            <a:ext cx="8424863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1588" name="Text Box 4"/>
          <p:cNvSpPr txBox="1">
            <a:spLocks noChangeArrowheads="1"/>
          </p:cNvSpPr>
          <p:nvPr/>
        </p:nvSpPr>
        <p:spPr bwMode="auto">
          <a:xfrm>
            <a:off x="395288" y="765175"/>
            <a:ext cx="33131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800">
                <a:solidFill>
                  <a:srgbClr val="FFFF00"/>
                </a:solidFill>
              </a:rPr>
              <a:t>Em série</a:t>
            </a:r>
          </a:p>
        </p:txBody>
      </p:sp>
      <p:sp>
        <p:nvSpPr>
          <p:cNvPr id="451589" name="Text Box 5"/>
          <p:cNvSpPr txBox="1">
            <a:spLocks noChangeArrowheads="1"/>
          </p:cNvSpPr>
          <p:nvPr/>
        </p:nvSpPr>
        <p:spPr bwMode="auto">
          <a:xfrm>
            <a:off x="468313" y="4365625"/>
            <a:ext cx="806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/>
              <a:t>Propriedades:</a:t>
            </a:r>
          </a:p>
        </p:txBody>
      </p:sp>
      <p:sp>
        <p:nvSpPr>
          <p:cNvPr id="451590" name="Text Box 6"/>
          <p:cNvSpPr txBox="1">
            <a:spLocks noChangeArrowheads="1"/>
          </p:cNvSpPr>
          <p:nvPr/>
        </p:nvSpPr>
        <p:spPr bwMode="auto">
          <a:xfrm>
            <a:off x="3276600" y="5084763"/>
            <a:ext cx="252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/>
              <a:t>U = U</a:t>
            </a:r>
            <a:r>
              <a:rPr lang="pt-BR" altLang="pt-BR" baseline="-25000"/>
              <a:t>1</a:t>
            </a:r>
            <a:r>
              <a:rPr lang="pt-BR" altLang="pt-BR"/>
              <a:t> + U</a:t>
            </a:r>
            <a:r>
              <a:rPr lang="pt-BR" altLang="pt-BR" baseline="-25000"/>
              <a:t>2</a:t>
            </a:r>
            <a:r>
              <a:rPr lang="pt-BR" altLang="pt-BR"/>
              <a:t> + U</a:t>
            </a:r>
            <a:r>
              <a:rPr lang="pt-BR" altLang="pt-BR" baseline="-25000"/>
              <a:t>3</a:t>
            </a:r>
            <a:endParaRPr lang="pt-BR" altLang="pt-BR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276600" y="5661025"/>
            <a:ext cx="3670300" cy="858838"/>
            <a:chOff x="2109" y="3521"/>
            <a:chExt cx="2312" cy="541"/>
          </a:xfrm>
        </p:grpSpPr>
        <p:sp>
          <p:nvSpPr>
            <p:cNvPr id="31753" name="Text Box 8"/>
            <p:cNvSpPr txBox="1">
              <a:spLocks noChangeArrowheads="1"/>
            </p:cNvSpPr>
            <p:nvPr/>
          </p:nvSpPr>
          <p:spPr bwMode="auto">
            <a:xfrm>
              <a:off x="2109" y="3521"/>
              <a:ext cx="1542" cy="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10000"/>
                </a:spcBef>
              </a:pPr>
              <a:r>
                <a:rPr lang="pt-BR" altLang="pt-BR" i="0"/>
                <a:t> </a:t>
              </a:r>
              <a:r>
                <a:rPr lang="pt-BR" altLang="pt-BR"/>
                <a:t>1</a:t>
              </a:r>
            </a:p>
            <a:p>
              <a:pPr eaLnBrk="1" hangingPunct="1">
                <a:spcBef>
                  <a:spcPct val="10000"/>
                </a:spcBef>
              </a:pPr>
              <a:r>
                <a:rPr lang="pt-BR" altLang="pt-BR"/>
                <a:t>C</a:t>
              </a:r>
              <a:r>
                <a:rPr lang="pt-BR" altLang="pt-BR" baseline="-25000"/>
                <a:t>s</a:t>
              </a:r>
              <a:endParaRPr lang="pt-BR" altLang="pt-BR"/>
            </a:p>
          </p:txBody>
        </p:sp>
        <p:sp>
          <p:nvSpPr>
            <p:cNvPr id="31754" name="Text Box 9"/>
            <p:cNvSpPr txBox="1">
              <a:spLocks noChangeArrowheads="1"/>
            </p:cNvSpPr>
            <p:nvPr/>
          </p:nvSpPr>
          <p:spPr bwMode="auto">
            <a:xfrm>
              <a:off x="2563" y="3521"/>
              <a:ext cx="453" cy="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10000"/>
                </a:spcBef>
              </a:pPr>
              <a:r>
                <a:rPr lang="pt-BR" altLang="pt-BR"/>
                <a:t>1</a:t>
              </a:r>
            </a:p>
            <a:p>
              <a:pPr eaLnBrk="1" hangingPunct="1">
                <a:spcBef>
                  <a:spcPct val="10000"/>
                </a:spcBef>
              </a:pPr>
              <a:r>
                <a:rPr lang="pt-BR" altLang="pt-BR"/>
                <a:t>C</a:t>
              </a:r>
              <a:r>
                <a:rPr lang="pt-BR" altLang="pt-BR" baseline="-25000"/>
                <a:t>1</a:t>
              </a:r>
              <a:endParaRPr lang="pt-BR" altLang="pt-BR"/>
            </a:p>
          </p:txBody>
        </p:sp>
        <p:sp>
          <p:nvSpPr>
            <p:cNvPr id="31755" name="Text Box 10"/>
            <p:cNvSpPr txBox="1">
              <a:spLocks noChangeArrowheads="1"/>
            </p:cNvSpPr>
            <p:nvPr/>
          </p:nvSpPr>
          <p:spPr bwMode="auto">
            <a:xfrm>
              <a:off x="3017" y="3521"/>
              <a:ext cx="544" cy="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10000"/>
                </a:spcBef>
              </a:pPr>
              <a:r>
                <a:rPr lang="pt-BR" altLang="pt-BR"/>
                <a:t>1</a:t>
              </a:r>
            </a:p>
            <a:p>
              <a:pPr eaLnBrk="1" hangingPunct="1">
                <a:spcBef>
                  <a:spcPct val="10000"/>
                </a:spcBef>
              </a:pPr>
              <a:r>
                <a:rPr lang="pt-BR" altLang="pt-BR"/>
                <a:t>C</a:t>
              </a:r>
              <a:r>
                <a:rPr lang="pt-BR" altLang="pt-BR" baseline="-25000"/>
                <a:t>2</a:t>
              </a:r>
              <a:endParaRPr lang="pt-BR" altLang="pt-BR"/>
            </a:p>
          </p:txBody>
        </p:sp>
        <p:sp>
          <p:nvSpPr>
            <p:cNvPr id="31756" name="Text Box 11"/>
            <p:cNvSpPr txBox="1">
              <a:spLocks noChangeArrowheads="1"/>
            </p:cNvSpPr>
            <p:nvPr/>
          </p:nvSpPr>
          <p:spPr bwMode="auto">
            <a:xfrm>
              <a:off x="3425" y="3521"/>
              <a:ext cx="409" cy="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10000"/>
                </a:spcBef>
              </a:pPr>
              <a:r>
                <a:rPr lang="pt-BR" altLang="pt-BR"/>
                <a:t>1</a:t>
              </a:r>
            </a:p>
            <a:p>
              <a:pPr eaLnBrk="1" hangingPunct="1">
                <a:spcBef>
                  <a:spcPct val="10000"/>
                </a:spcBef>
              </a:pPr>
              <a:r>
                <a:rPr lang="pt-BR" altLang="pt-BR"/>
                <a:t>C</a:t>
              </a:r>
              <a:r>
                <a:rPr lang="pt-BR" altLang="pt-BR" baseline="-25000"/>
                <a:t>3</a:t>
              </a:r>
              <a:endParaRPr lang="pt-BR" altLang="pt-BR"/>
            </a:p>
          </p:txBody>
        </p:sp>
        <p:grpSp>
          <p:nvGrpSpPr>
            <p:cNvPr id="31757" name="Group 12"/>
            <p:cNvGrpSpPr>
              <a:grpSpLocks/>
            </p:cNvGrpSpPr>
            <p:nvPr/>
          </p:nvGrpSpPr>
          <p:grpSpPr bwMode="auto">
            <a:xfrm>
              <a:off x="2154" y="3657"/>
              <a:ext cx="2267" cy="288"/>
              <a:chOff x="2155" y="3657"/>
              <a:chExt cx="2267" cy="288"/>
            </a:xfrm>
          </p:grpSpPr>
          <p:sp>
            <p:nvSpPr>
              <p:cNvPr id="451597" name="Line 13"/>
              <p:cNvSpPr>
                <a:spLocks noChangeShapeType="1"/>
              </p:cNvSpPr>
              <p:nvPr/>
            </p:nvSpPr>
            <p:spPr bwMode="auto">
              <a:xfrm>
                <a:off x="2155" y="3793"/>
                <a:ext cx="18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451598" name="Line 14"/>
              <p:cNvSpPr>
                <a:spLocks noChangeShapeType="1"/>
              </p:cNvSpPr>
              <p:nvPr/>
            </p:nvSpPr>
            <p:spPr bwMode="auto">
              <a:xfrm>
                <a:off x="2608" y="3793"/>
                <a:ext cx="18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451599" name="Line 15"/>
              <p:cNvSpPr>
                <a:spLocks noChangeShapeType="1"/>
              </p:cNvSpPr>
              <p:nvPr/>
            </p:nvSpPr>
            <p:spPr bwMode="auto">
              <a:xfrm>
                <a:off x="3062" y="3793"/>
                <a:ext cx="18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451600" name="Line 16"/>
              <p:cNvSpPr>
                <a:spLocks noChangeShapeType="1"/>
              </p:cNvSpPr>
              <p:nvPr/>
            </p:nvSpPr>
            <p:spPr bwMode="auto">
              <a:xfrm>
                <a:off x="3470" y="3793"/>
                <a:ext cx="18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31762" name="Text Box 17"/>
              <p:cNvSpPr txBox="1">
                <a:spLocks noChangeArrowheads="1"/>
              </p:cNvSpPr>
              <p:nvPr/>
            </p:nvSpPr>
            <p:spPr bwMode="auto">
              <a:xfrm>
                <a:off x="2380" y="3657"/>
                <a:ext cx="204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pt-BR" altLang="pt-BR" i="0"/>
                  <a:t>=      </a:t>
                </a:r>
                <a:r>
                  <a:rPr lang="pt-BR" altLang="pt-BR"/>
                  <a:t>+      +</a:t>
                </a:r>
              </a:p>
            </p:txBody>
          </p:sp>
        </p:grpSp>
      </p:grpSp>
      <p:sp>
        <p:nvSpPr>
          <p:cNvPr id="451602" name="Text Box 18"/>
          <p:cNvSpPr txBox="1">
            <a:spLocks noChangeArrowheads="1"/>
          </p:cNvSpPr>
          <p:nvPr/>
        </p:nvSpPr>
        <p:spPr bwMode="auto">
          <a:xfrm>
            <a:off x="3275013" y="4437063"/>
            <a:ext cx="252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/>
              <a:t>Q = Q</a:t>
            </a:r>
            <a:r>
              <a:rPr lang="pt-BR" altLang="pt-BR" baseline="-25000"/>
              <a:t>1</a:t>
            </a:r>
            <a:r>
              <a:rPr lang="pt-BR" altLang="pt-BR"/>
              <a:t> = Q</a:t>
            </a:r>
            <a:r>
              <a:rPr lang="pt-BR" altLang="pt-BR" baseline="-25000"/>
              <a:t>2</a:t>
            </a:r>
            <a:r>
              <a:rPr lang="pt-BR" altLang="pt-BR"/>
              <a:t> = Q</a:t>
            </a:r>
            <a:r>
              <a:rPr lang="pt-BR" altLang="pt-BR" baseline="-25000"/>
              <a:t>3</a:t>
            </a:r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1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1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1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1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1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1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1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1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1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1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88" grpId="0"/>
      <p:bldP spid="451589" grpId="0"/>
      <p:bldP spid="451590" grpId="0"/>
      <p:bldP spid="4516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>
                <a:solidFill>
                  <a:srgbClr val="FF3300"/>
                </a:solidFill>
              </a:rPr>
              <a:t>Conservação da carga elétrica</a:t>
            </a:r>
          </a:p>
        </p:txBody>
      </p:sp>
      <p:sp>
        <p:nvSpPr>
          <p:cNvPr id="430083" name="Rectangle 3"/>
          <p:cNvSpPr>
            <a:spLocks noChangeArrowheads="1"/>
          </p:cNvSpPr>
          <p:nvPr/>
        </p:nvSpPr>
        <p:spPr bwMode="auto">
          <a:xfrm>
            <a:off x="395288" y="1412875"/>
            <a:ext cx="77152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i="0"/>
              <a:t>Em um sistema eletricamente isolado, a carga elétrica é constante, ou seja, é conservada.</a:t>
            </a:r>
          </a:p>
          <a:p>
            <a:pPr algn="ctr" eaLnBrk="1" hangingPunct="1"/>
            <a:r>
              <a:rPr lang="pt-BR" altLang="pt-BR" i="0">
                <a:solidFill>
                  <a:srgbClr val="FFFF00"/>
                </a:solidFill>
              </a:rPr>
              <a:t>Q</a:t>
            </a:r>
            <a:r>
              <a:rPr lang="pt-BR" altLang="pt-BR" sz="1400" i="0">
                <a:solidFill>
                  <a:srgbClr val="FFFF00"/>
                </a:solidFill>
              </a:rPr>
              <a:t>sistema</a:t>
            </a:r>
            <a:r>
              <a:rPr lang="pt-BR" altLang="pt-BR" i="0">
                <a:solidFill>
                  <a:srgbClr val="FFFF00"/>
                </a:solidFill>
              </a:rPr>
              <a:t> = constante</a:t>
            </a:r>
          </a:p>
        </p:txBody>
      </p:sp>
      <p:sp>
        <p:nvSpPr>
          <p:cNvPr id="430084" name="Oval 4"/>
          <p:cNvSpPr>
            <a:spLocks noChangeArrowheads="1"/>
          </p:cNvSpPr>
          <p:nvPr/>
        </p:nvSpPr>
        <p:spPr bwMode="auto">
          <a:xfrm>
            <a:off x="3683000" y="3116263"/>
            <a:ext cx="457200" cy="4572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30085" name="Oval 5"/>
          <p:cNvSpPr>
            <a:spLocks noChangeArrowheads="1"/>
          </p:cNvSpPr>
          <p:nvPr/>
        </p:nvSpPr>
        <p:spPr bwMode="auto">
          <a:xfrm>
            <a:off x="3683000" y="4124325"/>
            <a:ext cx="457200" cy="4572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30086" name="Oval 6"/>
          <p:cNvSpPr>
            <a:spLocks noChangeArrowheads="1"/>
          </p:cNvSpPr>
          <p:nvPr/>
        </p:nvSpPr>
        <p:spPr bwMode="auto">
          <a:xfrm>
            <a:off x="2411413" y="3127375"/>
            <a:ext cx="457200" cy="446088"/>
          </a:xfrm>
          <a:prstGeom prst="ellipse">
            <a:avLst/>
          </a:prstGeom>
          <a:solidFill>
            <a:srgbClr val="6666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30087" name="Oval 7"/>
          <p:cNvSpPr>
            <a:spLocks noChangeArrowheads="1"/>
          </p:cNvSpPr>
          <p:nvPr/>
        </p:nvSpPr>
        <p:spPr bwMode="auto">
          <a:xfrm>
            <a:off x="2411413" y="4124325"/>
            <a:ext cx="457200" cy="457200"/>
          </a:xfrm>
          <a:prstGeom prst="ellipse">
            <a:avLst/>
          </a:prstGeom>
          <a:solidFill>
            <a:srgbClr val="6666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30088" name="Rectangle 8"/>
          <p:cNvSpPr>
            <a:spLocks noChangeArrowheads="1"/>
          </p:cNvSpPr>
          <p:nvPr/>
        </p:nvSpPr>
        <p:spPr bwMode="auto">
          <a:xfrm>
            <a:off x="827088" y="2708275"/>
            <a:ext cx="6897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0" i="0">
                <a:ea typeface="Times New Roman" pitchFamily="18" charset="0"/>
                <a:cs typeface="Arial" charset="0"/>
              </a:rPr>
              <a:t>ANTES: </a:t>
            </a:r>
            <a:r>
              <a:rPr lang="pt-BR" altLang="pt-BR" i="0">
                <a:solidFill>
                  <a:srgbClr val="FFFF00"/>
                </a:solidFill>
                <a:ea typeface="Times New Roman" pitchFamily="18" charset="0"/>
                <a:cs typeface="Arial" charset="0"/>
              </a:rPr>
              <a:t>+2C          +1C</a:t>
            </a:r>
            <a:r>
              <a:rPr lang="pt-BR" altLang="pt-BR" b="0" i="0">
                <a:ea typeface="Times New Roman" pitchFamily="18" charset="0"/>
                <a:cs typeface="Arial" charset="0"/>
              </a:rPr>
              <a:t>            Carga total: +3C </a:t>
            </a:r>
          </a:p>
        </p:txBody>
      </p:sp>
      <p:sp>
        <p:nvSpPr>
          <p:cNvPr id="430089" name="Rectangle 9"/>
          <p:cNvSpPr>
            <a:spLocks noChangeArrowheads="1"/>
          </p:cNvSpPr>
          <p:nvPr/>
        </p:nvSpPr>
        <p:spPr bwMode="auto">
          <a:xfrm>
            <a:off x="1074738" y="3619500"/>
            <a:ext cx="6559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b="0" i="0"/>
              <a:t>DEPOIS:</a:t>
            </a:r>
            <a:r>
              <a:rPr lang="pt-BR" altLang="pt-BR" i="0">
                <a:solidFill>
                  <a:srgbClr val="FFFF00"/>
                </a:solidFill>
              </a:rPr>
              <a:t>+4C         -1C</a:t>
            </a:r>
            <a:r>
              <a:rPr lang="pt-BR" altLang="pt-BR" b="0" i="0"/>
              <a:t>             Carga total: +3C</a:t>
            </a:r>
          </a:p>
        </p:txBody>
      </p:sp>
      <p:sp>
        <p:nvSpPr>
          <p:cNvPr id="430090" name="Rectangle 10"/>
          <p:cNvSpPr>
            <a:spLocks noChangeArrowheads="1"/>
          </p:cNvSpPr>
          <p:nvPr/>
        </p:nvSpPr>
        <p:spPr bwMode="auto">
          <a:xfrm>
            <a:off x="827088" y="2636838"/>
            <a:ext cx="6913562" cy="2160587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30091" name="Rectangle 11"/>
          <p:cNvSpPr>
            <a:spLocks noChangeArrowheads="1"/>
          </p:cNvSpPr>
          <p:nvPr/>
        </p:nvSpPr>
        <p:spPr bwMode="auto">
          <a:xfrm>
            <a:off x="611188" y="4941888"/>
            <a:ext cx="80645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0" i="0"/>
              <a:t>	</a:t>
            </a:r>
            <a:r>
              <a:rPr lang="pt-BR" altLang="pt-BR" i="0">
                <a:solidFill>
                  <a:srgbClr val="FF9900"/>
                </a:solidFill>
              </a:rPr>
              <a:t>Observe que:</a:t>
            </a:r>
          </a:p>
          <a:p>
            <a:pPr eaLnBrk="1" hangingPunct="1"/>
            <a:r>
              <a:rPr lang="pt-BR" altLang="pt-BR" i="0"/>
              <a:t>	Não foi criado ou destruído carga elétrica.</a:t>
            </a:r>
          </a:p>
          <a:p>
            <a:pPr eaLnBrk="1" hangingPunct="1"/>
            <a:r>
              <a:rPr lang="pt-BR" altLang="pt-BR" i="0"/>
              <a:t>	Houve apenas movimento de carga de um corpo para o outro.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0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0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0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30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30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30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0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30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0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3" grpId="0"/>
      <p:bldP spid="430084" grpId="0" animBg="1"/>
      <p:bldP spid="430085" grpId="0" animBg="1"/>
      <p:bldP spid="430086" grpId="0" animBg="1"/>
      <p:bldP spid="430087" grpId="0" animBg="1"/>
      <p:bldP spid="430088" grpId="0"/>
      <p:bldP spid="430089" grpId="0"/>
      <p:bldP spid="430090" grpId="0" animBg="1"/>
      <p:bldP spid="43009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Text Box 2"/>
          <p:cNvSpPr txBox="1">
            <a:spLocks noChangeArrowheads="1"/>
          </p:cNvSpPr>
          <p:nvPr/>
        </p:nvSpPr>
        <p:spPr bwMode="auto">
          <a:xfrm>
            <a:off x="395288" y="836613"/>
            <a:ext cx="23764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800">
                <a:solidFill>
                  <a:srgbClr val="FFFF00"/>
                </a:solidFill>
              </a:rPr>
              <a:t>Em paralelo</a:t>
            </a:r>
          </a:p>
        </p:txBody>
      </p:sp>
      <p:pic>
        <p:nvPicPr>
          <p:cNvPr id="452611" name="Picture 3" descr="2006-01-05_15-47-42-1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357313"/>
            <a:ext cx="7200900" cy="322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2612" name="Text Box 4"/>
          <p:cNvSpPr txBox="1">
            <a:spLocks noChangeArrowheads="1"/>
          </p:cNvSpPr>
          <p:nvPr/>
        </p:nvSpPr>
        <p:spPr bwMode="auto">
          <a:xfrm>
            <a:off x="3059113" y="5635625"/>
            <a:ext cx="2592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/>
              <a:t>Q = Q</a:t>
            </a:r>
            <a:r>
              <a:rPr lang="pt-BR" altLang="pt-BR" baseline="-25000"/>
              <a:t>1 </a:t>
            </a:r>
            <a:r>
              <a:rPr lang="pt-BR" altLang="pt-BR"/>
              <a:t>+ Q</a:t>
            </a:r>
            <a:r>
              <a:rPr lang="pt-BR" altLang="pt-BR" baseline="-25000"/>
              <a:t>2</a:t>
            </a:r>
            <a:r>
              <a:rPr lang="pt-BR" altLang="pt-BR"/>
              <a:t> + Q</a:t>
            </a:r>
            <a:r>
              <a:rPr lang="pt-BR" altLang="pt-BR" baseline="-25000"/>
              <a:t>3</a:t>
            </a:r>
            <a:endParaRPr lang="pt-BR" altLang="pt-BR"/>
          </a:p>
        </p:txBody>
      </p:sp>
      <p:sp>
        <p:nvSpPr>
          <p:cNvPr id="452613" name="Text Box 5"/>
          <p:cNvSpPr txBox="1">
            <a:spLocks noChangeArrowheads="1"/>
          </p:cNvSpPr>
          <p:nvPr/>
        </p:nvSpPr>
        <p:spPr bwMode="auto">
          <a:xfrm>
            <a:off x="3059113" y="6211888"/>
            <a:ext cx="2665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/>
              <a:t>C</a:t>
            </a:r>
            <a:r>
              <a:rPr lang="pt-BR" altLang="pt-BR" baseline="-25000"/>
              <a:t>p</a:t>
            </a:r>
            <a:r>
              <a:rPr lang="pt-BR" altLang="pt-BR"/>
              <a:t> = C</a:t>
            </a:r>
            <a:r>
              <a:rPr lang="pt-BR" altLang="pt-BR" baseline="-25000"/>
              <a:t>1</a:t>
            </a:r>
            <a:r>
              <a:rPr lang="pt-BR" altLang="pt-BR"/>
              <a:t> + C</a:t>
            </a:r>
            <a:r>
              <a:rPr lang="pt-BR" altLang="pt-BR" baseline="-25000"/>
              <a:t>2</a:t>
            </a:r>
            <a:r>
              <a:rPr lang="pt-BR" altLang="pt-BR"/>
              <a:t> + C</a:t>
            </a:r>
            <a:r>
              <a:rPr lang="pt-BR" altLang="pt-BR" baseline="-25000"/>
              <a:t>3</a:t>
            </a:r>
            <a:endParaRPr lang="pt-BR" altLang="pt-BR"/>
          </a:p>
        </p:txBody>
      </p:sp>
      <p:sp>
        <p:nvSpPr>
          <p:cNvPr id="452614" name="Text Box 6"/>
          <p:cNvSpPr txBox="1">
            <a:spLocks noChangeArrowheads="1"/>
          </p:cNvSpPr>
          <p:nvPr/>
        </p:nvSpPr>
        <p:spPr bwMode="auto">
          <a:xfrm>
            <a:off x="468313" y="4700588"/>
            <a:ext cx="806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/>
              <a:t>Propriedades: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620838" y="188913"/>
            <a:ext cx="56880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3200">
                <a:solidFill>
                  <a:srgbClr val="F12525"/>
                </a:solidFill>
              </a:rPr>
              <a:t>Associação de capacitores</a:t>
            </a:r>
          </a:p>
        </p:txBody>
      </p:sp>
      <p:sp>
        <p:nvSpPr>
          <p:cNvPr id="452616" name="Text Box 8"/>
          <p:cNvSpPr txBox="1">
            <a:spLocks noChangeArrowheads="1"/>
          </p:cNvSpPr>
          <p:nvPr/>
        </p:nvSpPr>
        <p:spPr bwMode="auto">
          <a:xfrm>
            <a:off x="3059113" y="5013325"/>
            <a:ext cx="2592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/>
              <a:t>U = U</a:t>
            </a:r>
            <a:r>
              <a:rPr lang="pt-BR" altLang="pt-BR" baseline="-25000"/>
              <a:t>1 </a:t>
            </a:r>
            <a:r>
              <a:rPr lang="pt-BR" altLang="pt-BR"/>
              <a:t>= U</a:t>
            </a:r>
            <a:r>
              <a:rPr lang="pt-BR" altLang="pt-BR" baseline="-25000"/>
              <a:t>2</a:t>
            </a:r>
            <a:r>
              <a:rPr lang="pt-BR" altLang="pt-BR"/>
              <a:t> = U</a:t>
            </a:r>
            <a:r>
              <a:rPr lang="pt-BR" altLang="pt-BR" baseline="-25000"/>
              <a:t>3</a:t>
            </a:r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2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2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2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2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2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2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0" grpId="0"/>
      <p:bldP spid="452612" grpId="0"/>
      <p:bldP spid="452613" grpId="0"/>
      <p:bldP spid="452614" grpId="0"/>
      <p:bldP spid="4526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>
                <a:solidFill>
                  <a:srgbClr val="FF3300"/>
                </a:solidFill>
              </a:rPr>
              <a:t>Condutor e isolante</a:t>
            </a:r>
          </a:p>
        </p:txBody>
      </p:sp>
      <p:sp>
        <p:nvSpPr>
          <p:cNvPr id="431107" name="Rectangle 3"/>
          <p:cNvSpPr>
            <a:spLocks noChangeArrowheads="1"/>
          </p:cNvSpPr>
          <p:nvPr/>
        </p:nvSpPr>
        <p:spPr bwMode="auto">
          <a:xfrm>
            <a:off x="0" y="1343025"/>
            <a:ext cx="61563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800" i="0">
                <a:solidFill>
                  <a:srgbClr val="FF9900"/>
                </a:solidFill>
              </a:rPr>
              <a:t>   Condutor</a:t>
            </a:r>
            <a:r>
              <a:rPr lang="pt-BR" altLang="pt-BR" sz="2800" i="0"/>
              <a:t> é o corpo no qual os portadores de carga movimentam-se com facilidade. Ex.: Fe, Cu, ligas metálicas etc.</a:t>
            </a:r>
          </a:p>
        </p:txBody>
      </p:sp>
      <p:sp>
        <p:nvSpPr>
          <p:cNvPr id="431108" name="Rectangle 4"/>
          <p:cNvSpPr>
            <a:spLocks noChangeArrowheads="1"/>
          </p:cNvSpPr>
          <p:nvPr/>
        </p:nvSpPr>
        <p:spPr bwMode="auto">
          <a:xfrm>
            <a:off x="0" y="4081463"/>
            <a:ext cx="558165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i="0">
                <a:solidFill>
                  <a:srgbClr val="FF9900"/>
                </a:solidFill>
              </a:rPr>
              <a:t>Isolante</a:t>
            </a:r>
            <a:r>
              <a:rPr lang="pt-BR" altLang="pt-BR" sz="2800" i="0"/>
              <a:t> ou </a:t>
            </a:r>
            <a:r>
              <a:rPr lang="pt-BR" altLang="pt-BR" sz="2800" i="0">
                <a:solidFill>
                  <a:srgbClr val="FF9900"/>
                </a:solidFill>
              </a:rPr>
              <a:t>dielétrico</a:t>
            </a:r>
            <a:r>
              <a:rPr lang="pt-BR" altLang="pt-BR" sz="2800" i="0"/>
              <a:t> é o corpo no qual os portadores de carga não se movimentam Ex.: borracha,  plástico etc.</a:t>
            </a:r>
          </a:p>
          <a:p>
            <a:endParaRPr lang="pt-BR" altLang="pt-BR" sz="2800" i="0"/>
          </a:p>
        </p:txBody>
      </p:sp>
      <p:pic>
        <p:nvPicPr>
          <p:cNvPr id="431109" name="Picture 5" descr="Havaiana"/>
          <p:cNvPicPr>
            <a:picLocks noChangeAspect="1" noChangeArrowheads="1"/>
          </p:cNvPicPr>
          <p:nvPr/>
        </p:nvPicPr>
        <p:blipFill>
          <a:blip r:embed="rId2">
            <a:lum bright="-24000" contras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524250"/>
            <a:ext cx="3529013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1110" name="Picture 6" descr="Condu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0" y="1222375"/>
            <a:ext cx="3311525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31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1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1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431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31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1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/>
      <p:bldP spid="4311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19250" y="1916113"/>
            <a:ext cx="5761038" cy="1008062"/>
            <a:chOff x="1020" y="1298"/>
            <a:chExt cx="3629" cy="635"/>
          </a:xfrm>
        </p:grpSpPr>
        <p:sp>
          <p:nvSpPr>
            <p:cNvPr id="432131" name="Rectangle 3"/>
            <p:cNvSpPr>
              <a:spLocks noChangeArrowheads="1"/>
            </p:cNvSpPr>
            <p:nvPr/>
          </p:nvSpPr>
          <p:spPr bwMode="auto">
            <a:xfrm>
              <a:off x="1020" y="1298"/>
              <a:ext cx="3629" cy="635"/>
            </a:xfrm>
            <a:prstGeom prst="rect">
              <a:avLst/>
            </a:prstGeom>
            <a:solidFill>
              <a:srgbClr val="FF6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2297" name="Text Box 4"/>
            <p:cNvSpPr txBox="1">
              <a:spLocks noChangeArrowheads="1"/>
            </p:cNvSpPr>
            <p:nvPr/>
          </p:nvSpPr>
          <p:spPr bwMode="auto">
            <a:xfrm>
              <a:off x="1020" y="1298"/>
              <a:ext cx="3629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pt-BR" altLang="pt-BR" sz="2800">
                  <a:solidFill>
                    <a:srgbClr val="FFFF00"/>
                  </a:solidFill>
                </a:rPr>
                <a:t>MESMO SINAL: REPULSÃO SINAL CONTRÁRIO: ATRAÇÃO </a:t>
              </a:r>
            </a:p>
          </p:txBody>
        </p:sp>
      </p:grp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684213" y="317500"/>
            <a:ext cx="7489825" cy="519113"/>
          </a:xfrm>
          <a:prstGeom prst="rect">
            <a:avLst/>
          </a:prstGeom>
          <a:solidFill>
            <a:srgbClr val="0708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2800"/>
              <a:t>PRINCÍPIOS DA ELETROSTÁTICA</a:t>
            </a:r>
          </a:p>
        </p:txBody>
      </p:sp>
      <p:pic>
        <p:nvPicPr>
          <p:cNvPr id="432134" name="Picture 6" descr="Atraçã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319463"/>
            <a:ext cx="4321175" cy="327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2135" name="Text Box 7"/>
          <p:cNvSpPr txBox="1">
            <a:spLocks noChangeArrowheads="1"/>
          </p:cNvSpPr>
          <p:nvPr/>
        </p:nvSpPr>
        <p:spPr bwMode="auto">
          <a:xfrm>
            <a:off x="5362575" y="4005263"/>
            <a:ext cx="266541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2800"/>
              <a:t>Qual o nome dessa força??</a:t>
            </a:r>
          </a:p>
        </p:txBody>
      </p:sp>
      <p:sp>
        <p:nvSpPr>
          <p:cNvPr id="432136" name="Text Box 8"/>
          <p:cNvSpPr txBox="1">
            <a:spLocks noChangeArrowheads="1"/>
          </p:cNvSpPr>
          <p:nvPr/>
        </p:nvSpPr>
        <p:spPr bwMode="auto">
          <a:xfrm>
            <a:off x="5219700" y="5075238"/>
            <a:ext cx="28797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2800">
                <a:solidFill>
                  <a:srgbClr val="00FFFF"/>
                </a:solidFill>
              </a:rPr>
              <a:t>FORÇA ELÉTRICA</a:t>
            </a:r>
          </a:p>
        </p:txBody>
      </p:sp>
      <p:sp>
        <p:nvSpPr>
          <p:cNvPr id="432137" name="Text Box 9"/>
          <p:cNvSpPr txBox="1">
            <a:spLocks noChangeArrowheads="1"/>
          </p:cNvSpPr>
          <p:nvPr/>
        </p:nvSpPr>
        <p:spPr bwMode="auto">
          <a:xfrm>
            <a:off x="827088" y="1254125"/>
            <a:ext cx="72009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2800">
                <a:solidFill>
                  <a:srgbClr val="99FFCC"/>
                </a:solidFill>
              </a:rPr>
              <a:t>PRINCÍPIO DA INTERAÇÃO ELÉTRICA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432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432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432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432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2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2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5" grpId="0"/>
      <p:bldP spid="432136" grpId="0"/>
      <p:bldP spid="4321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1500" y="142875"/>
            <a:ext cx="8713788" cy="936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pt-BR" dirty="0" smtClean="0">
                <a:solidFill>
                  <a:srgbClr val="FFFF00"/>
                </a:solidFill>
              </a:rPr>
              <a:t>Atração e repulsão de corpos devido a carga elétrica</a:t>
            </a:r>
          </a:p>
        </p:txBody>
      </p:sp>
      <p:sp>
        <p:nvSpPr>
          <p:cNvPr id="560132" name="Rectangle 4"/>
          <p:cNvSpPr>
            <a:spLocks noChangeArrowheads="1"/>
          </p:cNvSpPr>
          <p:nvPr/>
        </p:nvSpPr>
        <p:spPr bwMode="auto">
          <a:xfrm>
            <a:off x="3286125" y="857250"/>
            <a:ext cx="364331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Corpos com carga de mesmo sinal se repelem</a:t>
            </a:r>
          </a:p>
          <a:p>
            <a:pPr eaLnBrk="1" hangingPunct="1"/>
            <a:endParaRPr lang="pt-BR" altLang="pt-BR" b="0">
              <a:solidFill>
                <a:srgbClr val="FF9900"/>
              </a:solidFill>
            </a:endParaRPr>
          </a:p>
        </p:txBody>
      </p:sp>
      <p:pic>
        <p:nvPicPr>
          <p:cNvPr id="13316" name="Picture 7" descr="http://t1.gstatic.com/images?q=tbn:ANd9GcRLolFW0HKeCkj9vlaoUpFrdulAdPHI-XVZP1tESAiTHEsmrJMY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85813"/>
            <a:ext cx="2786062" cy="363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9" descr="http://t0.gstatic.com/images?q=tbn:ANd9GcQCXE0E27mZ0dw16o1rRDUNUiiwuBx7qkv4JuBRxSvpV1SR43Pexg"/>
          <p:cNvPicPr>
            <a:picLocks noChangeAspect="1" noChangeArrowheads="1"/>
          </p:cNvPicPr>
          <p:nvPr/>
        </p:nvPicPr>
        <p:blipFill>
          <a:blip r:embed="rId3">
            <a:lum bright="-1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5357813"/>
            <a:ext cx="34417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357563" y="3228975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Corpos com carga de sinal contrário se atraem 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4929188"/>
            <a:ext cx="5572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b="0">
                <a:solidFill>
                  <a:srgbClr val="FF9900"/>
                </a:solidFill>
              </a:rPr>
              <a:t>Corpos carregados próximos de condutores neutros também sofrem  a ação de forças atrativas</a:t>
            </a:r>
          </a:p>
        </p:txBody>
      </p:sp>
      <p:pic>
        <p:nvPicPr>
          <p:cNvPr id="40971" name="Picture 11" descr="http://t2.gstatic.com/images?q=tbn:ANd9GcTYSU96ExNY9I8wsohyx5GIn25nZafyOvUWx_evAuhPKHbsjNt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857250"/>
            <a:ext cx="2500312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3" name="Picture 13" descr="http://t3.gstatic.com/images?q=tbn:ANd9GcQYff9P4vURZyvAHVE_6wLgpgK-gzc7VqzI4kwInj_gSIqopWFTJ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3000375"/>
            <a:ext cx="2500312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2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713788" cy="936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pt-BR" sz="2400" b="1" dirty="0" smtClean="0"/>
              <a:t>(PEIES) </a:t>
            </a:r>
            <a:r>
              <a:rPr lang="pt-BR" sz="2400" dirty="0" smtClean="0"/>
              <a:t>O princípio da conservação da carga elétrica estabelece que: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68313" y="1116013"/>
            <a:ext cx="5183187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271463" indent="-271463" eaLnBrk="0" hangingPunct="0">
              <a:tabLst>
                <a:tab pos="358775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58775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58775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58775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58775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lphaLcParenR"/>
            </a:pPr>
            <a:r>
              <a:rPr lang="pt-BR" altLang="pt-BR" b="0" i="0"/>
              <a:t>cargas elétricas de mesmo sinal se repelem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cargas elétricas de sinais opostos se atraem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a soma das cargas elétricas é constante em um sistema eletricamente isolado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a soma das cargas elétricas positivas e negativas é diferente de zero em um sistema eletricamente neutro</a:t>
            </a:r>
          </a:p>
          <a:p>
            <a:pPr eaLnBrk="1" hangingPunct="1">
              <a:buFontTx/>
              <a:buAutoNum type="alphaLcParenR"/>
            </a:pPr>
            <a:r>
              <a:rPr lang="pt-BR" altLang="pt-BR" b="0" i="0"/>
              <a:t>os elétrons livres se conservam</a:t>
            </a:r>
          </a:p>
        </p:txBody>
      </p:sp>
      <p:sp>
        <p:nvSpPr>
          <p:cNvPr id="560132" name="Rectangle 4"/>
          <p:cNvSpPr>
            <a:spLocks noChangeArrowheads="1"/>
          </p:cNvSpPr>
          <p:nvPr/>
        </p:nvSpPr>
        <p:spPr bwMode="auto">
          <a:xfrm>
            <a:off x="6011863" y="1008063"/>
            <a:ext cx="2881312" cy="4473575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tabLst>
                <a:tab pos="457200" algn="l"/>
              </a:tabLst>
              <a:defRPr/>
            </a:pPr>
            <a:r>
              <a:rPr lang="pt-BR" b="0">
                <a:solidFill>
                  <a:srgbClr val="FF9900"/>
                </a:solidFill>
                <a:latin typeface="Arial" pitchFamily="34" charset="0"/>
              </a:rPr>
              <a:t>Solução: Segundo o principio da conservação da carga elétrica:</a:t>
            </a:r>
          </a:p>
          <a:p>
            <a:pPr marL="342900" indent="-342900">
              <a:tabLst>
                <a:tab pos="457200" algn="l"/>
              </a:tabLst>
              <a:defRPr/>
            </a:pPr>
            <a:r>
              <a:rPr lang="pt-BR" b="0">
                <a:solidFill>
                  <a:srgbClr val="66FF33"/>
                </a:solidFill>
                <a:latin typeface="Arial" pitchFamily="34" charset="0"/>
              </a:rPr>
              <a:t>“</a:t>
            </a:r>
            <a:r>
              <a:rPr lang="pt-BR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tang" pitchFamily="18" charset="-127"/>
              </a:rPr>
              <a:t>Em um sistema eletricamente isolado, a carga elétrica total é constante, ou seja, é conservada.”</a:t>
            </a:r>
            <a:endParaRPr lang="pt-BR" b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tang" pitchFamily="18" charset="-127"/>
            </a:endParaRPr>
          </a:p>
          <a:p>
            <a:pPr marL="342900" indent="-342900">
              <a:tabLst>
                <a:tab pos="457200" algn="l"/>
              </a:tabLst>
              <a:defRPr/>
            </a:pPr>
            <a:endParaRPr lang="pt-BR" b="0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560133" name="Rectangle 5"/>
          <p:cNvSpPr>
            <a:spLocks noChangeArrowheads="1"/>
          </p:cNvSpPr>
          <p:nvPr/>
        </p:nvSpPr>
        <p:spPr bwMode="auto">
          <a:xfrm>
            <a:off x="203200" y="2598738"/>
            <a:ext cx="358775" cy="457200"/>
          </a:xfrm>
          <a:prstGeom prst="rect">
            <a:avLst/>
          </a:prstGeom>
          <a:noFill/>
          <a:ln w="38100" algn="ctr">
            <a:noFill/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tabLst>
                <a:tab pos="457200" algn="l"/>
              </a:tabLst>
              <a:defRPr/>
            </a:pPr>
            <a:r>
              <a:rPr lang="pt-BR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0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2" grpId="0"/>
      <p:bldP spid="5601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Text Box 2"/>
          <p:cNvSpPr txBox="1">
            <a:spLocks noChangeArrowheads="1"/>
          </p:cNvSpPr>
          <p:nvPr/>
        </p:nvSpPr>
        <p:spPr bwMode="auto">
          <a:xfrm>
            <a:off x="1331913" y="115888"/>
            <a:ext cx="66246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4000" i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Processos de eletrização</a:t>
            </a:r>
          </a:p>
        </p:txBody>
      </p:sp>
      <p:sp>
        <p:nvSpPr>
          <p:cNvPr id="435203" name="Text Box 3"/>
          <p:cNvSpPr txBox="1">
            <a:spLocks noChangeArrowheads="1"/>
          </p:cNvSpPr>
          <p:nvPr/>
        </p:nvSpPr>
        <p:spPr bwMode="auto">
          <a:xfrm>
            <a:off x="2555875" y="822325"/>
            <a:ext cx="3816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800"/>
              <a:t>Eletrização por atrito</a:t>
            </a:r>
          </a:p>
        </p:txBody>
      </p:sp>
      <p:pic>
        <p:nvPicPr>
          <p:cNvPr id="435204" name="Picture 4" descr="2006-01-05_12-22-19-9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460500"/>
            <a:ext cx="74517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5205" name="Text Box 5"/>
          <p:cNvSpPr txBox="1">
            <a:spLocks noChangeArrowheads="1"/>
          </p:cNvSpPr>
          <p:nvPr/>
        </p:nvSpPr>
        <p:spPr bwMode="auto">
          <a:xfrm>
            <a:off x="-469900" y="3343275"/>
            <a:ext cx="92900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>
                <a:solidFill>
                  <a:srgbClr val="E9FA0E"/>
                </a:solidFill>
              </a:rPr>
              <a:t>	- Só se eletrizam por atrito materiais diferentes</a:t>
            </a:r>
          </a:p>
        </p:txBody>
      </p:sp>
      <p:sp>
        <p:nvSpPr>
          <p:cNvPr id="435206" name="Text Box 6"/>
          <p:cNvSpPr txBox="1">
            <a:spLocks noChangeArrowheads="1"/>
          </p:cNvSpPr>
          <p:nvPr/>
        </p:nvSpPr>
        <p:spPr bwMode="auto">
          <a:xfrm>
            <a:off x="539750" y="5862638"/>
            <a:ext cx="3409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>
                <a:solidFill>
                  <a:srgbClr val="E9FA0E"/>
                </a:solidFill>
              </a:rPr>
              <a:t>- Corpos se atraem</a:t>
            </a:r>
          </a:p>
        </p:txBody>
      </p:sp>
      <p:sp>
        <p:nvSpPr>
          <p:cNvPr id="435207" name="Text Box 7"/>
          <p:cNvSpPr txBox="1">
            <a:spLocks noChangeArrowheads="1"/>
          </p:cNvSpPr>
          <p:nvPr/>
        </p:nvSpPr>
        <p:spPr bwMode="auto">
          <a:xfrm>
            <a:off x="687388" y="4926013"/>
            <a:ext cx="74834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Char char="-"/>
            </a:pPr>
            <a:r>
              <a:rPr lang="pt-BR" altLang="pt-BR" sz="2800">
                <a:solidFill>
                  <a:srgbClr val="E9FA0E"/>
                </a:solidFill>
              </a:rPr>
              <a:t> Após o atrito os corpos ficam eletrizados </a:t>
            </a:r>
          </a:p>
          <a:p>
            <a:pPr algn="ctr" eaLnBrk="1" hangingPunct="1"/>
            <a:r>
              <a:rPr lang="pt-BR" altLang="pt-BR" sz="2800">
                <a:solidFill>
                  <a:srgbClr val="E9FA0E"/>
                </a:solidFill>
              </a:rPr>
              <a:t>com cargas de mesmo módulo</a:t>
            </a:r>
          </a:p>
        </p:txBody>
      </p:sp>
      <p:sp>
        <p:nvSpPr>
          <p:cNvPr id="435208" name="Text Box 8"/>
          <p:cNvSpPr txBox="1">
            <a:spLocks noChangeArrowheads="1"/>
          </p:cNvSpPr>
          <p:nvPr/>
        </p:nvSpPr>
        <p:spPr bwMode="auto">
          <a:xfrm>
            <a:off x="663575" y="3917950"/>
            <a:ext cx="74834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Char char="-"/>
            </a:pPr>
            <a:r>
              <a:rPr lang="pt-BR" altLang="pt-BR" sz="2800">
                <a:solidFill>
                  <a:srgbClr val="E9FA0E"/>
                </a:solidFill>
              </a:rPr>
              <a:t> Após o atrito os corpos ficam eletrizados </a:t>
            </a:r>
          </a:p>
          <a:p>
            <a:pPr algn="ctr" eaLnBrk="1" hangingPunct="1"/>
            <a:r>
              <a:rPr lang="pt-BR" altLang="pt-BR" sz="2800">
                <a:solidFill>
                  <a:srgbClr val="E9FA0E"/>
                </a:solidFill>
              </a:rPr>
              <a:t>com cargas de sinais contrários</a:t>
            </a:r>
            <a:endParaRPr lang="pt-BR" altLang="pt-BR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5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5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5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5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5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5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5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5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5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3" grpId="0"/>
      <p:bldP spid="435205" grpId="0"/>
      <p:bldP spid="435206" grpId="0"/>
      <p:bldP spid="435207" grpId="0"/>
      <p:bldP spid="43520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051050" y="188913"/>
            <a:ext cx="52562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3600">
                <a:solidFill>
                  <a:srgbClr val="F12525"/>
                </a:solidFill>
              </a:rPr>
              <a:t>Eletrização por contato</a:t>
            </a:r>
          </a:p>
        </p:txBody>
      </p:sp>
      <p:sp>
        <p:nvSpPr>
          <p:cNvPr id="530435" name="Text Box 3"/>
          <p:cNvSpPr txBox="1">
            <a:spLocks noChangeArrowheads="1"/>
          </p:cNvSpPr>
          <p:nvPr/>
        </p:nvSpPr>
        <p:spPr bwMode="auto">
          <a:xfrm>
            <a:off x="234950" y="4437063"/>
            <a:ext cx="896461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Clr>
                <a:srgbClr val="F12525"/>
              </a:buClr>
              <a:buFont typeface="Arial" charset="0"/>
              <a:buChar char="☻"/>
            </a:pPr>
            <a:r>
              <a:rPr lang="pt-BR" altLang="pt-BR" sz="3600">
                <a:solidFill>
                  <a:srgbClr val="E9FA0E"/>
                </a:solidFill>
              </a:rPr>
              <a:t>Após a eletrização sempre os corpos ficam com cargas de mesmo sinal.</a:t>
            </a:r>
          </a:p>
        </p:txBody>
      </p:sp>
      <p:sp>
        <p:nvSpPr>
          <p:cNvPr id="530436" name="Text Box 4"/>
          <p:cNvSpPr txBox="1">
            <a:spLocks noChangeArrowheads="1"/>
          </p:cNvSpPr>
          <p:nvPr/>
        </p:nvSpPr>
        <p:spPr bwMode="auto">
          <a:xfrm>
            <a:off x="179388" y="2708275"/>
            <a:ext cx="8964612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Clr>
                <a:srgbClr val="F12525"/>
              </a:buClr>
              <a:buFont typeface="Arial" charset="0"/>
              <a:buChar char="☻"/>
            </a:pPr>
            <a:r>
              <a:rPr lang="pt-BR" altLang="pt-BR" sz="3600">
                <a:solidFill>
                  <a:srgbClr val="FFFF00"/>
                </a:solidFill>
              </a:rPr>
              <a:t>Após o contato os</a:t>
            </a:r>
            <a:r>
              <a:rPr lang="pt-BR" altLang="pt-BR" sz="3600">
                <a:solidFill>
                  <a:srgbClr val="E9FA0E"/>
                </a:solidFill>
              </a:rPr>
              <a:t> corpos terão cargas proporcionais as suas dimensões. </a:t>
            </a:r>
          </a:p>
        </p:txBody>
      </p:sp>
      <p:sp>
        <p:nvSpPr>
          <p:cNvPr id="530437" name="Text Box 5"/>
          <p:cNvSpPr txBox="1">
            <a:spLocks noChangeArrowheads="1"/>
          </p:cNvSpPr>
          <p:nvPr/>
        </p:nvSpPr>
        <p:spPr bwMode="auto">
          <a:xfrm>
            <a:off x="250825" y="5661025"/>
            <a:ext cx="91090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Clr>
                <a:srgbClr val="F12525"/>
              </a:buClr>
              <a:buFont typeface="Arial" charset="0"/>
              <a:buChar char="☻"/>
            </a:pPr>
            <a:r>
              <a:rPr lang="pt-BR" altLang="pt-BR" sz="3600">
                <a:solidFill>
                  <a:srgbClr val="E9FA0E"/>
                </a:solidFill>
              </a:rPr>
              <a:t>Após a eletrização os corpos se repelem.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66725" y="1052513"/>
            <a:ext cx="8137525" cy="1731962"/>
            <a:chOff x="294" y="799"/>
            <a:chExt cx="5126" cy="1091"/>
          </a:xfrm>
        </p:grpSpPr>
        <p:sp>
          <p:nvSpPr>
            <p:cNvPr id="530439" name="Oval 7"/>
            <p:cNvSpPr>
              <a:spLocks noChangeArrowheads="1"/>
            </p:cNvSpPr>
            <p:nvPr/>
          </p:nvSpPr>
          <p:spPr bwMode="auto">
            <a:xfrm>
              <a:off x="294" y="799"/>
              <a:ext cx="681" cy="681"/>
            </a:xfrm>
            <a:prstGeom prst="ellipse">
              <a:avLst/>
            </a:prstGeom>
            <a:solidFill>
              <a:schemeClr val="tx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30440" name="Oval 8"/>
            <p:cNvSpPr>
              <a:spLocks noChangeArrowheads="1"/>
            </p:cNvSpPr>
            <p:nvPr/>
          </p:nvSpPr>
          <p:spPr bwMode="auto">
            <a:xfrm>
              <a:off x="1247" y="890"/>
              <a:ext cx="453" cy="454"/>
            </a:xfrm>
            <a:prstGeom prst="ellipse">
              <a:avLst/>
            </a:prstGeom>
            <a:solidFill>
              <a:schemeClr val="tx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30441" name="Oval 9"/>
            <p:cNvSpPr>
              <a:spLocks noChangeArrowheads="1"/>
            </p:cNvSpPr>
            <p:nvPr/>
          </p:nvSpPr>
          <p:spPr bwMode="auto">
            <a:xfrm>
              <a:off x="3652" y="845"/>
              <a:ext cx="680" cy="681"/>
            </a:xfrm>
            <a:prstGeom prst="ellipse">
              <a:avLst/>
            </a:prstGeom>
            <a:solidFill>
              <a:schemeClr val="tx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30442" name="Oval 10"/>
            <p:cNvSpPr>
              <a:spLocks noChangeArrowheads="1"/>
            </p:cNvSpPr>
            <p:nvPr/>
          </p:nvSpPr>
          <p:spPr bwMode="auto">
            <a:xfrm>
              <a:off x="4832" y="935"/>
              <a:ext cx="453" cy="454"/>
            </a:xfrm>
            <a:prstGeom prst="ellipse">
              <a:avLst/>
            </a:prstGeom>
            <a:solidFill>
              <a:schemeClr val="tx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30443" name="Freeform 11"/>
            <p:cNvSpPr>
              <a:spLocks/>
            </p:cNvSpPr>
            <p:nvPr/>
          </p:nvSpPr>
          <p:spPr bwMode="auto">
            <a:xfrm>
              <a:off x="4332" y="1011"/>
              <a:ext cx="499" cy="211"/>
            </a:xfrm>
            <a:custGeom>
              <a:avLst/>
              <a:gdLst/>
              <a:ahLst/>
              <a:cxnLst>
                <a:cxn ang="0">
                  <a:pos x="0" y="106"/>
                </a:cxn>
                <a:cxn ang="0">
                  <a:pos x="182" y="15"/>
                </a:cxn>
                <a:cxn ang="0">
                  <a:pos x="272" y="196"/>
                </a:cxn>
                <a:cxn ang="0">
                  <a:pos x="499" y="106"/>
                </a:cxn>
              </a:cxnLst>
              <a:rect l="0" t="0" r="r" b="b"/>
              <a:pathLst>
                <a:path w="499" h="211">
                  <a:moveTo>
                    <a:pt x="0" y="106"/>
                  </a:moveTo>
                  <a:cubicBezTo>
                    <a:pt x="68" y="53"/>
                    <a:pt x="137" y="0"/>
                    <a:pt x="182" y="15"/>
                  </a:cubicBezTo>
                  <a:cubicBezTo>
                    <a:pt x="227" y="30"/>
                    <a:pt x="219" y="181"/>
                    <a:pt x="272" y="196"/>
                  </a:cubicBezTo>
                  <a:cubicBezTo>
                    <a:pt x="325" y="211"/>
                    <a:pt x="461" y="121"/>
                    <a:pt x="499" y="10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530444" name="Text Box 12"/>
            <p:cNvSpPr txBox="1">
              <a:spLocks noChangeArrowheads="1"/>
            </p:cNvSpPr>
            <p:nvPr/>
          </p:nvSpPr>
          <p:spPr bwMode="auto">
            <a:xfrm>
              <a:off x="476" y="981"/>
              <a:ext cx="272" cy="327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12525"/>
                </a:buClr>
                <a:buFont typeface="Arial" pitchFamily="34" charset="0"/>
                <a:buNone/>
                <a:defRPr/>
              </a:pPr>
              <a:r>
                <a:rPr lang="pt-BR" sz="2800">
                  <a:solidFill>
                    <a:srgbClr val="0708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itchFamily="34" charset="0"/>
                </a:rPr>
                <a:t>A</a:t>
              </a:r>
            </a:p>
          </p:txBody>
        </p:sp>
        <p:sp>
          <p:nvSpPr>
            <p:cNvPr id="530445" name="Text Box 13"/>
            <p:cNvSpPr txBox="1">
              <a:spLocks noChangeArrowheads="1"/>
            </p:cNvSpPr>
            <p:nvPr/>
          </p:nvSpPr>
          <p:spPr bwMode="auto">
            <a:xfrm>
              <a:off x="4922" y="1026"/>
              <a:ext cx="272" cy="327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12525"/>
                </a:buClr>
                <a:buFont typeface="Arial" pitchFamily="34" charset="0"/>
                <a:buNone/>
                <a:defRPr/>
              </a:pPr>
              <a:r>
                <a:rPr lang="pt-BR" sz="2800">
                  <a:solidFill>
                    <a:srgbClr val="0708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itchFamily="34" charset="0"/>
                </a:rPr>
                <a:t>B</a:t>
              </a:r>
            </a:p>
          </p:txBody>
        </p:sp>
        <p:sp>
          <p:nvSpPr>
            <p:cNvPr id="530446" name="Text Box 14"/>
            <p:cNvSpPr txBox="1">
              <a:spLocks noChangeArrowheads="1"/>
            </p:cNvSpPr>
            <p:nvPr/>
          </p:nvSpPr>
          <p:spPr bwMode="auto">
            <a:xfrm>
              <a:off x="1338" y="971"/>
              <a:ext cx="272" cy="327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12525"/>
                </a:buClr>
                <a:buFont typeface="Arial" pitchFamily="34" charset="0"/>
                <a:buNone/>
                <a:defRPr/>
              </a:pPr>
              <a:r>
                <a:rPr lang="pt-BR" sz="2800">
                  <a:solidFill>
                    <a:srgbClr val="0708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itchFamily="34" charset="0"/>
                </a:rPr>
                <a:t>B</a:t>
              </a:r>
            </a:p>
          </p:txBody>
        </p:sp>
        <p:sp>
          <p:nvSpPr>
            <p:cNvPr id="530447" name="Text Box 15"/>
            <p:cNvSpPr txBox="1">
              <a:spLocks noChangeArrowheads="1"/>
            </p:cNvSpPr>
            <p:nvPr/>
          </p:nvSpPr>
          <p:spPr bwMode="auto">
            <a:xfrm>
              <a:off x="3833" y="1026"/>
              <a:ext cx="272" cy="327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12525"/>
                </a:buClr>
                <a:buFont typeface="Arial" pitchFamily="34" charset="0"/>
                <a:buNone/>
                <a:defRPr/>
              </a:pPr>
              <a:r>
                <a:rPr lang="pt-BR" sz="2800">
                  <a:solidFill>
                    <a:srgbClr val="0708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itchFamily="34" charset="0"/>
                </a:rPr>
                <a:t>A</a:t>
              </a:r>
            </a:p>
          </p:txBody>
        </p:sp>
        <p:sp>
          <p:nvSpPr>
            <p:cNvPr id="530448" name="Text Box 16"/>
            <p:cNvSpPr txBox="1">
              <a:spLocks noChangeArrowheads="1"/>
            </p:cNvSpPr>
            <p:nvPr/>
          </p:nvSpPr>
          <p:spPr bwMode="auto">
            <a:xfrm>
              <a:off x="430" y="1389"/>
              <a:ext cx="544" cy="365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12525"/>
                </a:buClr>
                <a:buFont typeface="Arial" pitchFamily="34" charset="0"/>
                <a:buNone/>
                <a:defRPr/>
              </a:pPr>
              <a:r>
                <a:rPr lang="pt-BR" sz="3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q</a:t>
              </a:r>
              <a:r>
                <a:rPr lang="pt-BR" sz="14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A</a:t>
              </a:r>
            </a:p>
          </p:txBody>
        </p:sp>
        <p:sp>
          <p:nvSpPr>
            <p:cNvPr id="530449" name="Text Box 17"/>
            <p:cNvSpPr txBox="1">
              <a:spLocks noChangeArrowheads="1"/>
            </p:cNvSpPr>
            <p:nvPr/>
          </p:nvSpPr>
          <p:spPr bwMode="auto">
            <a:xfrm>
              <a:off x="1201" y="1344"/>
              <a:ext cx="544" cy="365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12525"/>
                </a:buClr>
                <a:buFont typeface="Arial" pitchFamily="34" charset="0"/>
                <a:buNone/>
                <a:defRPr/>
              </a:pPr>
              <a:r>
                <a:rPr lang="pt-BR" sz="3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q</a:t>
              </a:r>
              <a:r>
                <a:rPr lang="pt-BR" sz="14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B</a:t>
              </a:r>
            </a:p>
          </p:txBody>
        </p:sp>
        <p:sp>
          <p:nvSpPr>
            <p:cNvPr id="530450" name="Text Box 18"/>
            <p:cNvSpPr txBox="1">
              <a:spLocks noChangeArrowheads="1"/>
            </p:cNvSpPr>
            <p:nvPr/>
          </p:nvSpPr>
          <p:spPr bwMode="auto">
            <a:xfrm>
              <a:off x="3742" y="1525"/>
              <a:ext cx="544" cy="365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12525"/>
                </a:buClr>
                <a:buFont typeface="Arial" pitchFamily="34" charset="0"/>
                <a:buNone/>
                <a:defRPr/>
              </a:pPr>
              <a:r>
                <a:rPr lang="pt-BR" sz="3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q</a:t>
              </a:r>
              <a:r>
                <a:rPr lang="pt-BR" sz="14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A</a:t>
              </a:r>
              <a:r>
                <a:rPr lang="pt-BR" sz="3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´</a:t>
              </a:r>
            </a:p>
          </p:txBody>
        </p:sp>
        <p:sp>
          <p:nvSpPr>
            <p:cNvPr id="530451" name="Text Box 19"/>
            <p:cNvSpPr txBox="1">
              <a:spLocks noChangeArrowheads="1"/>
            </p:cNvSpPr>
            <p:nvPr/>
          </p:nvSpPr>
          <p:spPr bwMode="auto">
            <a:xfrm>
              <a:off x="4876" y="1344"/>
              <a:ext cx="544" cy="365"/>
            </a:xfrm>
            <a:prstGeom prst="rect">
              <a:avLst/>
            </a:prstGeom>
            <a:noFill/>
            <a:ln w="38100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12525"/>
                </a:buClr>
                <a:buFont typeface="Arial" pitchFamily="34" charset="0"/>
                <a:buNone/>
                <a:defRPr/>
              </a:pPr>
              <a:r>
                <a:rPr lang="pt-BR" sz="3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q</a:t>
              </a:r>
              <a:r>
                <a:rPr lang="pt-BR" sz="14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B</a:t>
              </a:r>
              <a:r>
                <a:rPr lang="pt-BR" sz="3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´</a:t>
              </a:r>
            </a:p>
          </p:txBody>
        </p:sp>
        <p:sp>
          <p:nvSpPr>
            <p:cNvPr id="530452" name="Line 20"/>
            <p:cNvSpPr>
              <a:spLocks noChangeShapeType="1"/>
            </p:cNvSpPr>
            <p:nvPr/>
          </p:nvSpPr>
          <p:spPr bwMode="auto">
            <a:xfrm>
              <a:off x="1972" y="1253"/>
              <a:ext cx="145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6405" name="Text Box 21"/>
            <p:cNvSpPr txBox="1">
              <a:spLocks noChangeArrowheads="1"/>
            </p:cNvSpPr>
            <p:nvPr/>
          </p:nvSpPr>
          <p:spPr bwMode="auto">
            <a:xfrm>
              <a:off x="1972" y="1010"/>
              <a:ext cx="16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 b="1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pt-BR">
                  <a:solidFill>
                    <a:srgbClr val="FF9900"/>
                  </a:solidFill>
                </a:rPr>
                <a:t>Após o contato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30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0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0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id="2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30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0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30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3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30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30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30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35" grpId="0"/>
      <p:bldP spid="530436" grpId="0"/>
      <p:bldP spid="530437" grpId="0"/>
    </p:bldLst>
  </p:timing>
</p:sld>
</file>

<file path=ppt/theme/theme1.xml><?xml version="1.0" encoding="utf-8"?>
<a:theme xmlns:a="http://schemas.openxmlformats.org/drawingml/2006/main" name="Feixe">
  <a:themeElements>
    <a:clrScheme name="Feixe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Feix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lnDef>
  </a:objectDefaults>
  <a:extraClrSchemeLst>
    <a:extraClrScheme>
      <a:clrScheme name="Feixe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ixe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ixe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ixe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ixe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ixe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ixe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ixe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ix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5649</TotalTime>
  <Words>1711</Words>
  <Application>Microsoft Office PowerPoint</Application>
  <PresentationFormat>Apresentação na tela (4:3)</PresentationFormat>
  <Paragraphs>297</Paragraphs>
  <Slides>30</Slides>
  <Notes>2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8" baseType="lpstr">
      <vt:lpstr>Arial</vt:lpstr>
      <vt:lpstr>Wingdings</vt:lpstr>
      <vt:lpstr>Times New Roman</vt:lpstr>
      <vt:lpstr>Batang</vt:lpstr>
      <vt:lpstr>Wingdings 3</vt:lpstr>
      <vt:lpstr>Wingdings 2</vt:lpstr>
      <vt:lpstr>Feixe</vt:lpstr>
      <vt:lpstr>Microsoft Equation 3.0</vt:lpstr>
      <vt:lpstr> FÍSICA  TERCEIRO ANO</vt:lpstr>
      <vt:lpstr>Carga elétrica</vt:lpstr>
      <vt:lpstr>Conservação da carga elétrica</vt:lpstr>
      <vt:lpstr>Condutor e isolante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Campo Elétrico</vt:lpstr>
      <vt:lpstr>Campo Elétrico</vt:lpstr>
      <vt:lpstr>Campo Elétrico</vt:lpstr>
      <vt:lpstr>Campo Elétrico</vt:lpstr>
      <vt:lpstr>Campo Elétrico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Capacitância elétrica</vt:lpstr>
      <vt:lpstr>Capacitor de placas planas</vt:lpstr>
      <vt:lpstr>Apresentação do PowerPoint</vt:lpstr>
      <vt:lpstr>Apresentação do PowerPoint</vt:lpstr>
      <vt:lpstr>Apresentação do PowerPoint</vt:lpstr>
    </vt:vector>
  </TitlesOfParts>
  <Company>Kille®Soft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Cliente</dc:creator>
  <cp:lastModifiedBy>Pessoal</cp:lastModifiedBy>
  <cp:revision>214</cp:revision>
  <dcterms:created xsi:type="dcterms:W3CDTF">2006-01-02T13:43:25Z</dcterms:created>
  <dcterms:modified xsi:type="dcterms:W3CDTF">2017-05-28T14:45:44Z</dcterms:modified>
</cp:coreProperties>
</file>